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6" r:id="rId1"/>
    <p:sldMasterId id="2147483709" r:id="rId2"/>
  </p:sldMasterIdLst>
  <p:notesMasterIdLst>
    <p:notesMasterId r:id="rId20"/>
  </p:notesMasterIdLst>
  <p:sldIdLst>
    <p:sldId id="284" r:id="rId3"/>
    <p:sldId id="285" r:id="rId4"/>
    <p:sldId id="2075" r:id="rId5"/>
    <p:sldId id="346" r:id="rId6"/>
    <p:sldId id="280" r:id="rId7"/>
    <p:sldId id="288" r:id="rId8"/>
    <p:sldId id="2076" r:id="rId9"/>
    <p:sldId id="2077" r:id="rId10"/>
    <p:sldId id="2078" r:id="rId11"/>
    <p:sldId id="2079" r:id="rId12"/>
    <p:sldId id="314" r:id="rId13"/>
    <p:sldId id="312" r:id="rId14"/>
    <p:sldId id="310" r:id="rId15"/>
    <p:sldId id="262" r:id="rId16"/>
    <p:sldId id="2080" r:id="rId17"/>
    <p:sldId id="2081" r:id="rId18"/>
    <p:sldId id="282" r:id="rId19"/>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9508A1C3-B7C8-C64E-9FFA-E05898E13AD5}">
          <p14:sldIdLst/>
        </p14:section>
        <p14:section name="M365 Freelance Toolkit" id="{9BD64746-1A7C-4B76-A02E-A8C0D1B4344D}">
          <p14:sldIdLst>
            <p14:sldId id="284"/>
            <p14:sldId id="285"/>
            <p14:sldId id="2075"/>
            <p14:sldId id="346"/>
            <p14:sldId id="280"/>
            <p14:sldId id="288"/>
            <p14:sldId id="2076"/>
            <p14:sldId id="2077"/>
            <p14:sldId id="2078"/>
            <p14:sldId id="2079"/>
            <p14:sldId id="314"/>
            <p14:sldId id="312"/>
            <p14:sldId id="310"/>
            <p14:sldId id="262"/>
            <p14:sldId id="2080"/>
            <p14:sldId id="2081"/>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8D4"/>
    <a:srgbClr val="000000"/>
    <a:srgbClr val="0278D7"/>
    <a:srgbClr val="0078D7"/>
    <a:srgbClr val="409AE1"/>
    <a:srgbClr val="FFFFFF"/>
    <a:srgbClr val="F3F3F3"/>
    <a:srgbClr val="505050"/>
    <a:srgbClr val="002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FDC6DC-4265-43B3-A53B-393B5EA53B78}" v="109" dt="2018-11-09T01:11:54.267"/>
    <p1510:client id="{EA52B831-068B-4A77-8FD2-7258144F47AC}" v="6" dt="2018-11-09T20:49:16.608"/>
    <p1510:client id="{485EB474-EA19-4CE3-AD41-395C12DE1647}" v="4" dt="2018-11-09T20:59:13.6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02" y="12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a:t>Number of freelancers (millions)</a:t>
            </a:r>
          </a:p>
        </c:rich>
      </c:tx>
      <c:layout>
        <c:manualLayout>
          <c:xMode val="edge"/>
          <c:yMode val="edge"/>
          <c:x val="0.18342181326746373"/>
          <c:y val="2.8915662650602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c:f>
              <c:numCache>
                <c:formatCode>General</c:formatCode>
                <c:ptCount val="1"/>
                <c:pt idx="0">
                  <c:v>53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2014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0-D0D5-4036-9D11-B41EC912575F}"/>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f>
              <c:numCache>
                <c:formatCode>General</c:formatCode>
                <c:ptCount val="1"/>
                <c:pt idx="0">
                  <c:v>53.7</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2015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1-D0D5-4036-9D11-B41EC912575F}"/>
            </c:ext>
          </c:extLst>
        </c:ser>
        <c:ser>
          <c:idx val="2"/>
          <c:order val="2"/>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Sheet1!$D$2</c:f>
              <c:numCache>
                <c:formatCode>General</c:formatCode>
                <c:ptCount val="1"/>
                <c:pt idx="0">
                  <c:v>55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2016</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2-D0D5-4036-9D11-B41EC912575F}"/>
            </c:ext>
          </c:extLst>
        </c:ser>
        <c:ser>
          <c:idx val="3"/>
          <c:order val="3"/>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Sheet1!$E$2</c:f>
              <c:numCache>
                <c:formatCode>General</c:formatCode>
                <c:ptCount val="1"/>
                <c:pt idx="0">
                  <c:v>57.3</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2017</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3-D0D5-4036-9D11-B41EC912575F}"/>
            </c:ext>
          </c:extLst>
        </c:ser>
        <c:dLbls>
          <c:showLegendKey val="0"/>
          <c:showVal val="0"/>
          <c:showCatName val="0"/>
          <c:showSerName val="0"/>
          <c:showPercent val="0"/>
          <c:showBubbleSize val="0"/>
        </c:dLbls>
        <c:gapWidth val="84"/>
        <c:overlap val="-34"/>
        <c:axId val="953116832"/>
        <c:axId val="2050562712"/>
      </c:barChart>
      <c:catAx>
        <c:axId val="953116832"/>
        <c:scaling>
          <c:orientation val="minMax"/>
        </c:scaling>
        <c:delete val="1"/>
        <c:axPos val="b"/>
        <c:numFmt formatCode="General" sourceLinked="1"/>
        <c:majorTickMark val="none"/>
        <c:minorTickMark val="none"/>
        <c:tickLblPos val="nextTo"/>
        <c:crossAx val="2050562712"/>
        <c:crosses val="autoZero"/>
        <c:auto val="1"/>
        <c:lblAlgn val="ctr"/>
        <c:lblOffset val="100"/>
        <c:noMultiLvlLbl val="0"/>
      </c:catAx>
      <c:valAx>
        <c:axId val="20505627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53116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2-3AC4-4982-B436-2A61B70192D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3AC4-4982-B436-2A61B70192DC}"/>
              </c:ext>
            </c:extLst>
          </c:dPt>
          <c:dLbls>
            <c:dLbl>
              <c:idx val="0"/>
              <c:layout>
                <c:manualLayout>
                  <c:x val="-0.1841060453735687"/>
                  <c:y val="3.4283654302248362E-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AC4-4982-B436-2A61B70192DC}"/>
                </c:ext>
              </c:extLst>
            </c:dLbl>
            <c:dLbl>
              <c:idx val="1"/>
              <c:delete val="1"/>
              <c:extLst>
                <c:ext xmlns:c15="http://schemas.microsoft.com/office/drawing/2012/chart" uri="{CE6537A1-D6FC-4f65-9D91-7224C49458BB}"/>
                <c:ext xmlns:c16="http://schemas.microsoft.com/office/drawing/2014/chart" uri="{C3380CC4-5D6E-409C-BE32-E72D297353CC}">
                  <c16:uniqueId val="{00000001-3AC4-4982-B436-2A61B70192D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0%</c:formatCode>
                <c:ptCount val="2"/>
                <c:pt idx="0">
                  <c:v>0.47</c:v>
                </c:pt>
                <c:pt idx="1">
                  <c:v>0.53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 Freelancing</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Millennials</c:v>
                      </c:pt>
                      <c:pt idx="1">
                        <c:v>Non-millennials</c:v>
                      </c:pt>
                    </c:strCache>
                  </c:strRef>
                </c15:cat>
              </c15:filteredCategoryTitle>
            </c:ext>
            <c:ext xmlns:c16="http://schemas.microsoft.com/office/drawing/2014/chart" uri="{C3380CC4-5D6E-409C-BE32-E72D297353CC}">
              <c16:uniqueId val="{00000000-3AC4-4982-B436-2A61B70192D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c:f>
              <c:numCache>
                <c:formatCode>0%</c:formatCode>
                <c:ptCount val="1"/>
                <c:pt idx="0">
                  <c:v>0.48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January 2017</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0-D0D5-4036-9D11-B41EC912575F}"/>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f>
              <c:numCache>
                <c:formatCode>0%</c:formatCode>
                <c:ptCount val="1"/>
                <c:pt idx="0">
                  <c:v>0.59</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January 2018</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1-D0D5-4036-9D11-B41EC912575F}"/>
            </c:ext>
          </c:extLst>
        </c:ser>
        <c:dLbls>
          <c:dLblPos val="outEnd"/>
          <c:showLegendKey val="0"/>
          <c:showVal val="1"/>
          <c:showCatName val="0"/>
          <c:showSerName val="0"/>
          <c:showPercent val="0"/>
          <c:showBubbleSize val="0"/>
        </c:dLbls>
        <c:gapWidth val="300"/>
        <c:overlap val="-44"/>
        <c:axId val="953116832"/>
        <c:axId val="2050562712"/>
      </c:barChart>
      <c:catAx>
        <c:axId val="953116832"/>
        <c:scaling>
          <c:orientation val="minMax"/>
        </c:scaling>
        <c:delete val="1"/>
        <c:axPos val="b"/>
        <c:numFmt formatCode="General" sourceLinked="1"/>
        <c:majorTickMark val="none"/>
        <c:minorTickMark val="none"/>
        <c:tickLblPos val="nextTo"/>
        <c:crossAx val="2050562712"/>
        <c:crosses val="autoZero"/>
        <c:auto val="1"/>
        <c:lblAlgn val="ctr"/>
        <c:lblOffset val="100"/>
        <c:noMultiLvlLbl val="0"/>
      </c:catAx>
      <c:valAx>
        <c:axId val="2050562712"/>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953116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a:t>
            </a:fld>
            <a:endParaRPr lang="en-US"/>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10</a:t>
            </a:fld>
            <a:endParaRPr lang="en-US"/>
          </a:p>
        </p:txBody>
      </p:sp>
    </p:spTree>
    <p:extLst>
      <p:ext uri="{BB962C8B-B14F-4D97-AF65-F5344CB8AC3E}">
        <p14:creationId xmlns:p14="http://schemas.microsoft.com/office/powerpoint/2010/main" val="840273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2161679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4057225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1351435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3833432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2986495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a:t>
            </a:fld>
            <a:endParaRPr lang="en-US"/>
          </a:p>
        </p:txBody>
      </p:sp>
    </p:spTree>
    <p:extLst>
      <p:ext uri="{BB962C8B-B14F-4D97-AF65-F5344CB8AC3E}">
        <p14:creationId xmlns:p14="http://schemas.microsoft.com/office/powerpoint/2010/main" val="412345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241061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436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a:t>
            </a:fld>
            <a:endParaRPr lang="en-US"/>
          </a:p>
        </p:txBody>
      </p:sp>
    </p:spTree>
    <p:extLst>
      <p:ext uri="{BB962C8B-B14F-4D97-AF65-F5344CB8AC3E}">
        <p14:creationId xmlns:p14="http://schemas.microsoft.com/office/powerpoint/2010/main" val="277594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6</a:t>
            </a:fld>
            <a:endParaRPr lang="en-US"/>
          </a:p>
        </p:txBody>
      </p:sp>
    </p:spTree>
    <p:extLst>
      <p:ext uri="{BB962C8B-B14F-4D97-AF65-F5344CB8AC3E}">
        <p14:creationId xmlns:p14="http://schemas.microsoft.com/office/powerpoint/2010/main" val="2868980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7</a:t>
            </a:fld>
            <a:endParaRPr lang="en-US"/>
          </a:p>
        </p:txBody>
      </p:sp>
    </p:spTree>
    <p:extLst>
      <p:ext uri="{BB962C8B-B14F-4D97-AF65-F5344CB8AC3E}">
        <p14:creationId xmlns:p14="http://schemas.microsoft.com/office/powerpoint/2010/main" val="2096688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842836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9</a:t>
            </a:fld>
            <a:endParaRPr lang="en-US"/>
          </a:p>
        </p:txBody>
      </p:sp>
    </p:spTree>
    <p:extLst>
      <p:ext uri="{BB962C8B-B14F-4D97-AF65-F5344CB8AC3E}">
        <p14:creationId xmlns:p14="http://schemas.microsoft.com/office/powerpoint/2010/main" val="1339538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58959"/>
            <a:ext cx="914400" cy="167766"/>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8" y="458960"/>
            <a:ext cx="914400" cy="167766"/>
          </a:xfrm>
          <a:prstGeom prst="rect">
            <a:avLst/>
          </a:prstGeom>
        </p:spPr>
      </p:pic>
    </p:spTree>
    <p:extLst>
      <p:ext uri="{BB962C8B-B14F-4D97-AF65-F5344CB8AC3E}">
        <p14:creationId xmlns:p14="http://schemas.microsoft.com/office/powerpoint/2010/main" val="208340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04347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CB6C1B1E-2167-444A-AAC1-4C91901051DB}"/>
              </a:ext>
            </a:extLst>
          </p:cNvPr>
          <p:cNvPicPr>
            <a:picLocks noChangeAspect="1"/>
          </p:cNvPicPr>
          <p:nvPr userDrawn="1"/>
        </p:nvPicPr>
        <p:blipFill>
          <a:blip r:embed="rId2"/>
          <a:stretch>
            <a:fillRect/>
          </a:stretch>
        </p:blipFill>
        <p:spPr>
          <a:xfrm>
            <a:off x="0" y="1"/>
            <a:ext cx="12436475" cy="827900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1257052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4878662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20659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4"/>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33353277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874233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0"/>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10007894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6"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639513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2188559"/>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60"/>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827532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CB6C1B1E-2167-444A-AAC1-4C91901051DB}"/>
              </a:ext>
            </a:extLst>
          </p:cNvPr>
          <p:cNvPicPr>
            <a:picLocks noChangeAspect="1"/>
          </p:cNvPicPr>
          <p:nvPr userDrawn="1"/>
        </p:nvPicPr>
        <p:blipFill>
          <a:blip r:embed="rId2"/>
          <a:stretch>
            <a:fillRect/>
          </a:stretch>
        </p:blipFill>
        <p:spPr>
          <a:xfrm>
            <a:off x="0" y="0"/>
            <a:ext cx="12436475" cy="827900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6"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3"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6"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099923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9"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1"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8211786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38945443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76533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07414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2340803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1193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1803492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1333638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emf"/><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5"/>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883595"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77208246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hyperlink" Target="https://docs.microsoft.com/en-us/freelancetoolkit/workflowautomationbestpracti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review.docs.microsoft.com/en-us/freelancetoolkit/?branch=master"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hyperlink" Target="https://docs.microsoft.com/en-us/freelancetoolkit/workflowautomationbestpractic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hyperlink" Target="https://docs.microsoft.com/en-us/freelancetoolkit/solutionresources" TargetMode="Externa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hyperlink" Target="https://docs.microsoft.com/en-us/freelancetoolkit/internalcommunicationsection" TargetMode="External"/><Relationship Id="rId1"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3.xm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5.png"/><Relationship Id="rId11" Type="http://schemas.openxmlformats.org/officeDocument/2006/relationships/image" Target="../media/image20.gif"/><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freelancetoolkit/internalcommunicationbestpractice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hyperlink" Target="https://docs.microsoft.com/en-us/freelancetoolkit/teamwidecollaborationbestpractic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freelancetoolkit/dataanalyticsbestpractices"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DEF93AB1-96CC-40B0-989F-AFAE5CF982A6}"/>
              </a:ext>
            </a:extLst>
          </p:cNvPr>
          <p:cNvPicPr>
            <a:picLocks noChangeAspect="1"/>
          </p:cNvPicPr>
          <p:nvPr/>
        </p:nvPicPr>
        <p:blipFill rotWithShape="1">
          <a:blip r:embed="rId3"/>
          <a:srcRect l="4119" t="-255" b="18207"/>
          <a:stretch/>
        </p:blipFill>
        <p:spPr>
          <a:xfrm>
            <a:off x="0" y="-45028"/>
            <a:ext cx="12436475" cy="7084580"/>
          </a:xfrm>
          <a:prstGeom prst="rect">
            <a:avLst/>
          </a:prstGeom>
        </p:spPr>
      </p:pic>
      <p:pic>
        <p:nvPicPr>
          <p:cNvPr id="5" name="Picture 4" descr="A person sitting on a table&#10;&#10;Description generated with high confidence">
            <a:extLst>
              <a:ext uri="{FF2B5EF4-FFF2-40B4-BE49-F238E27FC236}">
                <a16:creationId xmlns:a16="http://schemas.microsoft.com/office/drawing/2014/main" id="{952F9C59-B22B-4A36-944A-91FB23EDB64A}"/>
              </a:ext>
            </a:extLst>
          </p:cNvPr>
          <p:cNvPicPr>
            <a:picLocks noChangeAspect="1"/>
          </p:cNvPicPr>
          <p:nvPr/>
        </p:nvPicPr>
        <p:blipFill rotWithShape="1">
          <a:blip r:embed="rId4"/>
          <a:srcRect l="5030" t="20941" r="11827" b="8015"/>
          <a:stretch/>
        </p:blipFill>
        <p:spPr>
          <a:xfrm>
            <a:off x="0" y="-9627"/>
            <a:ext cx="12436475" cy="7084580"/>
          </a:xfrm>
          <a:prstGeom prst="rect">
            <a:avLst/>
          </a:prstGeom>
        </p:spPr>
      </p:pic>
      <p:sp>
        <p:nvSpPr>
          <p:cNvPr id="11" name="Rectangle 10">
            <a:extLst>
              <a:ext uri="{FF2B5EF4-FFF2-40B4-BE49-F238E27FC236}">
                <a16:creationId xmlns:a16="http://schemas.microsoft.com/office/drawing/2014/main" id="{FC64C9C0-9178-4CFA-8952-16545788A6AE}"/>
              </a:ext>
            </a:extLst>
          </p:cNvPr>
          <p:cNvSpPr/>
          <p:nvPr/>
        </p:nvSpPr>
        <p:spPr bwMode="auto">
          <a:xfrm>
            <a:off x="0" y="-9627"/>
            <a:ext cx="12436474" cy="7084580"/>
          </a:xfrm>
          <a:prstGeom prst="rect">
            <a:avLst/>
          </a:prstGeom>
          <a:gradFill flip="none" rotWithShape="1">
            <a:gsLst>
              <a:gs pos="0">
                <a:schemeClr val="bg1">
                  <a:alpha val="80000"/>
                </a:schemeClr>
              </a:gs>
              <a:gs pos="40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D7A535B5-F31B-46D1-AD95-05F9334DDA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7487" y="463262"/>
            <a:ext cx="1037352" cy="220091"/>
          </a:xfrm>
          <a:prstGeom prst="rect">
            <a:avLst/>
          </a:prstGeom>
        </p:spPr>
      </p:pic>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a:xfrm>
            <a:off x="447487" y="5538523"/>
            <a:ext cx="9590081" cy="386250"/>
          </a:xfrm>
        </p:spPr>
        <p:txBody>
          <a:bodyPr/>
          <a:lstStyle/>
          <a:p>
            <a:r>
              <a:rPr lang="en-US">
                <a:solidFill>
                  <a:schemeClr val="bg1"/>
                </a:solidFill>
              </a:rPr>
              <a:t>October 2018</a:t>
            </a:r>
          </a:p>
        </p:txBody>
      </p:sp>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a:xfrm>
            <a:off x="447487" y="3674322"/>
            <a:ext cx="5163321" cy="1828800"/>
          </a:xfrm>
        </p:spPr>
        <p:txBody>
          <a:bodyPr/>
          <a:lstStyle/>
          <a:p>
            <a:r>
              <a:rPr lang="en-US" sz="4800">
                <a:solidFill>
                  <a:schemeClr val="bg1"/>
                </a:solidFill>
              </a:rPr>
              <a:t>Microsoft 365 Freelance Toolkit</a:t>
            </a:r>
            <a:br>
              <a:rPr lang="en-US">
                <a:solidFill>
                  <a:schemeClr val="bg1"/>
                </a:solidFill>
              </a:rPr>
            </a:br>
            <a:r>
              <a:rPr lang="en-US" sz="2000">
                <a:solidFill>
                  <a:schemeClr val="bg1"/>
                </a:solidFill>
              </a:rPr>
              <a:t>Tools, templates, and best practices to launch and scale an enterprise freelance program</a:t>
            </a:r>
            <a:endParaRPr lang="en-US">
              <a:solidFill>
                <a:schemeClr val="bg1"/>
              </a:solidFill>
            </a:endParaRP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generated with very high confidence">
            <a:extLst>
              <a:ext uri="{FF2B5EF4-FFF2-40B4-BE49-F238E27FC236}">
                <a16:creationId xmlns:a16="http://schemas.microsoft.com/office/drawing/2014/main" id="{00377A49-2156-4445-BB2E-26376F097173}"/>
              </a:ext>
            </a:extLst>
          </p:cNvPr>
          <p:cNvPicPr/>
          <p:nvPr/>
        </p:nvPicPr>
        <p:blipFill rotWithShape="1">
          <a:blip r:embed="rId3">
            <a:extLst>
              <a:ext uri="{28A0092B-C50C-407E-A947-70E740481C1C}">
                <a14:useLocalDpi xmlns:a14="http://schemas.microsoft.com/office/drawing/2010/main" val="0"/>
              </a:ext>
            </a:extLst>
          </a:blip>
          <a:srcRect/>
          <a:stretch/>
        </p:blipFill>
        <p:spPr>
          <a:xfrm>
            <a:off x="501479" y="2877177"/>
            <a:ext cx="3063798" cy="1661772"/>
          </a:xfrm>
          <a:prstGeom prst="rect">
            <a:avLst/>
          </a:prstGeom>
          <a:ln>
            <a:solidFill>
              <a:schemeClr val="bg1">
                <a:lumMod val="85000"/>
              </a:schemeClr>
            </a:solidFill>
          </a:ln>
        </p:spPr>
      </p:pic>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Workflow automation</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a:xfrm>
            <a:off x="501479" y="4860103"/>
            <a:ext cx="3461945" cy="1713290"/>
          </a:xfrm>
        </p:spPr>
        <p:txBody>
          <a:bodyPr/>
          <a:lstStyle/>
          <a:p>
            <a:pPr lvl="1"/>
            <a:r>
              <a:rPr lang="en-US" sz="1400"/>
              <a:t>Microsoft Flow to create automated workflows, send notifications, synchronize files, and collect data</a:t>
            </a:r>
          </a:p>
          <a:p>
            <a:pPr lvl="1"/>
            <a:r>
              <a:rPr lang="en-US" sz="1400">
                <a:solidFill>
                  <a:schemeClr val="tx1"/>
                </a:solidFill>
              </a:rPr>
              <a:t>Infographics that show how to use Flow within an enterprise freelance program</a:t>
            </a:r>
          </a:p>
          <a:p>
            <a:pPr lvl="1"/>
            <a:r>
              <a:rPr lang="en-US" sz="1400">
                <a:solidFill>
                  <a:schemeClr val="tx1"/>
                </a:solidFill>
              </a:rPr>
              <a:t>A curated talent pool of experts to help customize flow scenarios</a:t>
            </a:r>
          </a:p>
        </p:txBody>
      </p:sp>
      <p:sp>
        <p:nvSpPr>
          <p:cNvPr id="25" name="Text Placeholder 24">
            <a:extLst>
              <a:ext uri="{FF2B5EF4-FFF2-40B4-BE49-F238E27FC236}">
                <a16:creationId xmlns:a16="http://schemas.microsoft.com/office/drawing/2014/main" id="{0FBD5073-0F18-4D37-AD7B-1B964DCC13ED}"/>
              </a:ext>
            </a:extLst>
          </p:cNvPr>
          <p:cNvSpPr>
            <a:spLocks noGrp="1"/>
          </p:cNvSpPr>
          <p:nvPr>
            <p:ph type="body" sz="quarter" idx="12"/>
          </p:nvPr>
        </p:nvSpPr>
        <p:spPr>
          <a:xfrm>
            <a:off x="4436118" y="4860103"/>
            <a:ext cx="3461945" cy="430887"/>
          </a:xfrm>
        </p:spPr>
        <p:txBody>
          <a:bodyPr/>
          <a:lstStyle/>
          <a:p>
            <a:r>
              <a:rPr lang="en-US" sz="1400">
                <a:solidFill>
                  <a:schemeClr val="tx1"/>
                </a:solidFill>
                <a:latin typeface="+mn-lt"/>
              </a:rPr>
              <a:t>A prepopulated hiring template to help employees start engaging with freelancers </a:t>
            </a:r>
          </a:p>
        </p:txBody>
      </p:sp>
      <p:sp>
        <p:nvSpPr>
          <p:cNvPr id="26" name="Text Placeholder 25">
            <a:extLst>
              <a:ext uri="{FF2B5EF4-FFF2-40B4-BE49-F238E27FC236}">
                <a16:creationId xmlns:a16="http://schemas.microsoft.com/office/drawing/2014/main" id="{E2E25F62-18A2-48FD-AEBB-A7BB1F3FEA8A}"/>
              </a:ext>
            </a:extLst>
          </p:cNvPr>
          <p:cNvSpPr>
            <a:spLocks noGrp="1"/>
          </p:cNvSpPr>
          <p:nvPr>
            <p:ph type="body" sz="quarter" idx="13"/>
          </p:nvPr>
        </p:nvSpPr>
        <p:spPr>
          <a:xfrm>
            <a:off x="8370757" y="4860103"/>
            <a:ext cx="3446544" cy="1610697"/>
          </a:xfrm>
        </p:spPr>
        <p:txBody>
          <a:bodyPr/>
          <a:lstStyle/>
          <a:p>
            <a:r>
              <a:rPr lang="en-US" sz="1400">
                <a:solidFill>
                  <a:schemeClr val="tx1"/>
                </a:solidFill>
                <a:latin typeface="+mn-lt"/>
              </a:rPr>
              <a:t>As our enterprise freelance program grows, we've learned that freelance program management is a high-demand, multi-faceted role. Automating some aspects of the work has been critical to sustaining operations. </a:t>
            </a:r>
            <a:r>
              <a:rPr lang="en-US" sz="1400" dirty="0">
                <a:solidFill>
                  <a:schemeClr val="tx1"/>
                </a:solidFill>
                <a:latin typeface="+mn-lt"/>
                <a:hlinkClick r:id="rId4"/>
              </a:rPr>
              <a:t>Learn more</a:t>
            </a:r>
            <a:endParaRPr lang="en-US" sz="1400">
              <a:solidFill>
                <a:schemeClr val="tx1"/>
              </a:solidFill>
              <a:latin typeface="+mn-lt"/>
            </a:endParaRPr>
          </a:p>
          <a:p>
            <a:endParaRPr lang="en-US" sz="1400">
              <a:solidFill>
                <a:schemeClr val="tx1"/>
              </a:solidFill>
              <a:latin typeface="+mn-lt"/>
            </a:endParaRPr>
          </a:p>
        </p:txBody>
      </p:sp>
      <p:sp>
        <p:nvSpPr>
          <p:cNvPr id="31" name="Text Placeholder 4">
            <a:extLst>
              <a:ext uri="{FF2B5EF4-FFF2-40B4-BE49-F238E27FC236}">
                <a16:creationId xmlns:a16="http://schemas.microsoft.com/office/drawing/2014/main" id="{1F52787A-0C68-40FC-BF6F-9F81C0432A55}"/>
              </a:ext>
            </a:extLst>
          </p:cNvPr>
          <p:cNvSpPr txBox="1">
            <a:spLocks/>
          </p:cNvSpPr>
          <p:nvPr/>
        </p:nvSpPr>
        <p:spPr>
          <a:xfrm>
            <a:off x="434975" y="1467572"/>
            <a:ext cx="11191759" cy="75882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Freelance program managers need to reduce manual completion of repetitive tasks by creating automatic, repeatable processes. </a:t>
            </a:r>
          </a:p>
          <a:p>
            <a:r>
              <a:rPr lang="en-US" sz="1800"/>
              <a:t> </a:t>
            </a:r>
          </a:p>
          <a:p>
            <a:endParaRPr lang="en-US" sz="1800"/>
          </a:p>
        </p:txBody>
      </p:sp>
      <p:sp>
        <p:nvSpPr>
          <p:cNvPr id="32" name="Text Placeholder 23">
            <a:extLst>
              <a:ext uri="{FF2B5EF4-FFF2-40B4-BE49-F238E27FC236}">
                <a16:creationId xmlns:a16="http://schemas.microsoft.com/office/drawing/2014/main" id="{88CF3861-0F24-4B5C-B917-CACE59DA13C0}"/>
              </a:ext>
            </a:extLst>
          </p:cNvPr>
          <p:cNvSpPr txBox="1">
            <a:spLocks/>
          </p:cNvSpPr>
          <p:nvPr/>
        </p:nvSpPr>
        <p:spPr>
          <a:xfrm>
            <a:off x="501479" y="2349500"/>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b="1"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Tools</a:t>
            </a:r>
          </a:p>
        </p:txBody>
      </p:sp>
      <p:sp>
        <p:nvSpPr>
          <p:cNvPr id="33" name="Text Placeholder 24">
            <a:extLst>
              <a:ext uri="{FF2B5EF4-FFF2-40B4-BE49-F238E27FC236}">
                <a16:creationId xmlns:a16="http://schemas.microsoft.com/office/drawing/2014/main" id="{2D3D21A0-88C6-4BFF-BC62-3D3AF9336C77}"/>
              </a:ext>
            </a:extLst>
          </p:cNvPr>
          <p:cNvSpPr txBox="1">
            <a:spLocks/>
          </p:cNvSpPr>
          <p:nvPr/>
        </p:nvSpPr>
        <p:spPr>
          <a:xfrm>
            <a:off x="4436118" y="2349499"/>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Templates</a:t>
            </a:r>
          </a:p>
        </p:txBody>
      </p:sp>
      <p:sp>
        <p:nvSpPr>
          <p:cNvPr id="34" name="Text Placeholder 25">
            <a:extLst>
              <a:ext uri="{FF2B5EF4-FFF2-40B4-BE49-F238E27FC236}">
                <a16:creationId xmlns:a16="http://schemas.microsoft.com/office/drawing/2014/main" id="{B4B87D3C-BF48-4D37-AF88-B0B5C99D1571}"/>
              </a:ext>
            </a:extLst>
          </p:cNvPr>
          <p:cNvSpPr txBox="1">
            <a:spLocks/>
          </p:cNvSpPr>
          <p:nvPr/>
        </p:nvSpPr>
        <p:spPr>
          <a:xfrm>
            <a:off x="8370757" y="2349498"/>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Best practices</a:t>
            </a:r>
          </a:p>
        </p:txBody>
      </p:sp>
      <p:grpSp>
        <p:nvGrpSpPr>
          <p:cNvPr id="5" name="Group 4">
            <a:extLst>
              <a:ext uri="{FF2B5EF4-FFF2-40B4-BE49-F238E27FC236}">
                <a16:creationId xmlns:a16="http://schemas.microsoft.com/office/drawing/2014/main" id="{B83B1DDE-8ECA-4B58-9327-2F6852676A42}"/>
              </a:ext>
            </a:extLst>
          </p:cNvPr>
          <p:cNvGrpSpPr/>
          <p:nvPr/>
        </p:nvGrpSpPr>
        <p:grpSpPr>
          <a:xfrm>
            <a:off x="4435421" y="2877178"/>
            <a:ext cx="3565567" cy="1596625"/>
            <a:chOff x="4435421" y="2877178"/>
            <a:chExt cx="3565567" cy="1596625"/>
          </a:xfrm>
        </p:grpSpPr>
        <p:pic>
          <p:nvPicPr>
            <p:cNvPr id="4" name="Picture 3">
              <a:extLst>
                <a:ext uri="{FF2B5EF4-FFF2-40B4-BE49-F238E27FC236}">
                  <a16:creationId xmlns:a16="http://schemas.microsoft.com/office/drawing/2014/main" id="{0CF53A56-D5F2-4CF2-B72D-53509A1BDDCF}"/>
                </a:ext>
              </a:extLst>
            </p:cNvPr>
            <p:cNvPicPr>
              <a:picLocks noChangeAspect="1"/>
            </p:cNvPicPr>
            <p:nvPr/>
          </p:nvPicPr>
          <p:blipFill rotWithShape="1">
            <a:blip r:embed="rId5"/>
            <a:srcRect r="5637"/>
            <a:stretch/>
          </p:blipFill>
          <p:spPr>
            <a:xfrm>
              <a:off x="4435421" y="2877178"/>
              <a:ext cx="3565567" cy="1596625"/>
            </a:xfrm>
            <a:prstGeom prst="rect">
              <a:avLst/>
            </a:prstGeom>
            <a:ln>
              <a:solidFill>
                <a:schemeClr val="bg1">
                  <a:lumMod val="75000"/>
                </a:schemeClr>
              </a:solidFill>
            </a:ln>
          </p:spPr>
        </p:pic>
        <p:sp>
          <p:nvSpPr>
            <p:cNvPr id="16" name="Rectangle 15">
              <a:extLst>
                <a:ext uri="{FF2B5EF4-FFF2-40B4-BE49-F238E27FC236}">
                  <a16:creationId xmlns:a16="http://schemas.microsoft.com/office/drawing/2014/main" id="{7E22F209-BD75-4FF5-8A19-43DAC113EA40}"/>
                </a:ext>
              </a:extLst>
            </p:cNvPr>
            <p:cNvSpPr/>
            <p:nvPr/>
          </p:nvSpPr>
          <p:spPr bwMode="auto">
            <a:xfrm>
              <a:off x="4493716" y="3366027"/>
              <a:ext cx="2267301"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16D268B2-FF84-4B16-B495-6B615E814CB3}"/>
                </a:ext>
              </a:extLst>
            </p:cNvPr>
            <p:cNvSpPr/>
            <p:nvPr/>
          </p:nvSpPr>
          <p:spPr bwMode="auto">
            <a:xfrm>
              <a:off x="4493716" y="3887361"/>
              <a:ext cx="3480261"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AFD3EE-F73F-47FC-9131-DC894BD28BEC}"/>
                </a:ext>
              </a:extLst>
            </p:cNvPr>
            <p:cNvSpPr/>
            <p:nvPr/>
          </p:nvSpPr>
          <p:spPr bwMode="auto">
            <a:xfrm>
              <a:off x="4493716" y="4245667"/>
              <a:ext cx="3064625"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06C6B2-F7D6-4A77-9FC5-806D49B95C02}"/>
                </a:ext>
              </a:extLst>
            </p:cNvPr>
            <p:cNvSpPr/>
            <p:nvPr/>
          </p:nvSpPr>
          <p:spPr bwMode="auto">
            <a:xfrm>
              <a:off x="4493716" y="4006515"/>
              <a:ext cx="3507272" cy="64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548F4516-D874-4F4E-B0D7-70B17421C776}"/>
                </a:ext>
              </a:extLst>
            </p:cNvPr>
            <p:cNvSpPr/>
            <p:nvPr/>
          </p:nvSpPr>
          <p:spPr bwMode="auto">
            <a:xfrm>
              <a:off x="4493716" y="4122876"/>
              <a:ext cx="3507272" cy="707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aphic 1">
            <a:extLst>
              <a:ext uri="{FF2B5EF4-FFF2-40B4-BE49-F238E27FC236}">
                <a16:creationId xmlns:a16="http://schemas.microsoft.com/office/drawing/2014/main" id="{D746701D-8414-46AB-973E-E70EC9FD8C25}"/>
              </a:ext>
            </a:extLst>
          </p:cNvPr>
          <p:cNvGrpSpPr/>
          <p:nvPr/>
        </p:nvGrpSpPr>
        <p:grpSpPr>
          <a:xfrm>
            <a:off x="9534678" y="3111566"/>
            <a:ext cx="1134101" cy="1134101"/>
            <a:chOff x="9786331" y="2594521"/>
            <a:chExt cx="1134101" cy="1134101"/>
          </a:xfrm>
        </p:grpSpPr>
        <p:sp>
          <p:nvSpPr>
            <p:cNvPr id="21" name="Freeform: Shape 20">
              <a:extLst>
                <a:ext uri="{FF2B5EF4-FFF2-40B4-BE49-F238E27FC236}">
                  <a16:creationId xmlns:a16="http://schemas.microsoft.com/office/drawing/2014/main" id="{BC603D62-E098-43E5-8183-47E08AE35C9D}"/>
                </a:ext>
              </a:extLst>
            </p:cNvPr>
            <p:cNvSpPr/>
            <p:nvPr/>
          </p:nvSpPr>
          <p:spPr>
            <a:xfrm>
              <a:off x="9786331" y="2594521"/>
              <a:ext cx="1134101" cy="1134101"/>
            </a:xfrm>
            <a:custGeom>
              <a:avLst/>
              <a:gdLst>
                <a:gd name="connsiteX0" fmla="*/ 764315 w 1134100"/>
                <a:gd name="connsiteY0" fmla="*/ 674274 h 1134100"/>
                <a:gd name="connsiteX1" fmla="*/ 1125509 w 1134100"/>
                <a:gd name="connsiteY1" fmla="*/ 674274 h 1134100"/>
                <a:gd name="connsiteX2" fmla="*/ 1125509 w 1134100"/>
                <a:gd name="connsiteY2" fmla="*/ 1034437 h 1134100"/>
                <a:gd name="connsiteX3" fmla="*/ 764315 w 1134100"/>
                <a:gd name="connsiteY3" fmla="*/ 1034437 h 1134100"/>
                <a:gd name="connsiteX4" fmla="*/ 764315 w 1134100"/>
                <a:gd name="connsiteY4" fmla="*/ 890441 h 1134100"/>
                <a:gd name="connsiteX5" fmla="*/ 529934 w 1134100"/>
                <a:gd name="connsiteY5" fmla="*/ 890441 h 1134100"/>
                <a:gd name="connsiteX6" fmla="*/ 295897 w 1134100"/>
                <a:gd name="connsiteY6" fmla="*/ 1125509 h 1134100"/>
                <a:gd name="connsiteX7" fmla="*/ 25775 w 1134100"/>
                <a:gd name="connsiteY7" fmla="*/ 854356 h 1134100"/>
                <a:gd name="connsiteX8" fmla="*/ 259812 w 1134100"/>
                <a:gd name="connsiteY8" fmla="*/ 619975 h 1134100"/>
                <a:gd name="connsiteX9" fmla="*/ 259812 w 1134100"/>
                <a:gd name="connsiteY9" fmla="*/ 385938 h 1134100"/>
                <a:gd name="connsiteX10" fmla="*/ 115816 w 1134100"/>
                <a:gd name="connsiteY10" fmla="*/ 385938 h 1134100"/>
                <a:gd name="connsiteX11" fmla="*/ 115816 w 1134100"/>
                <a:gd name="connsiteY11" fmla="*/ 25775 h 1134100"/>
                <a:gd name="connsiteX12" fmla="*/ 475979 w 1134100"/>
                <a:gd name="connsiteY12" fmla="*/ 25775 h 1134100"/>
                <a:gd name="connsiteX13" fmla="*/ 475979 w 1134100"/>
                <a:gd name="connsiteY13" fmla="*/ 385938 h 1134100"/>
                <a:gd name="connsiteX14" fmla="*/ 331982 w 1134100"/>
                <a:gd name="connsiteY14" fmla="*/ 385938 h 1134100"/>
                <a:gd name="connsiteX15" fmla="*/ 331982 w 1134100"/>
                <a:gd name="connsiteY15" fmla="*/ 619975 h 1134100"/>
                <a:gd name="connsiteX16" fmla="*/ 529934 w 1134100"/>
                <a:gd name="connsiteY16" fmla="*/ 818271 h 1134100"/>
                <a:gd name="connsiteX17" fmla="*/ 764315 w 1134100"/>
                <a:gd name="connsiteY17" fmla="*/ 818271 h 1134100"/>
                <a:gd name="connsiteX18" fmla="*/ 295897 w 1134100"/>
                <a:gd name="connsiteY18" fmla="*/ 1017941 h 1134100"/>
                <a:gd name="connsiteX19" fmla="*/ 458108 w 1134100"/>
                <a:gd name="connsiteY19" fmla="*/ 856074 h 1134100"/>
                <a:gd name="connsiteX20" fmla="*/ 295897 w 1134100"/>
                <a:gd name="connsiteY20" fmla="*/ 692145 h 1134100"/>
                <a:gd name="connsiteX21" fmla="*/ 133686 w 1134100"/>
                <a:gd name="connsiteY21" fmla="*/ 854356 h 1134100"/>
                <a:gd name="connsiteX22" fmla="*/ 187986 w 1134100"/>
                <a:gd name="connsiteY22" fmla="*/ 97945 h 1134100"/>
                <a:gd name="connsiteX23" fmla="*/ 187986 w 1134100"/>
                <a:gd name="connsiteY23" fmla="*/ 314112 h 1134100"/>
                <a:gd name="connsiteX24" fmla="*/ 403809 w 1134100"/>
                <a:gd name="connsiteY24" fmla="*/ 314112 h 1134100"/>
                <a:gd name="connsiteX25" fmla="*/ 403809 w 1134100"/>
                <a:gd name="connsiteY25" fmla="*/ 97945 h 1134100"/>
                <a:gd name="connsiteX26" fmla="*/ 1052308 w 1134100"/>
                <a:gd name="connsiteY26" fmla="*/ 962267 h 1134100"/>
                <a:gd name="connsiteX27" fmla="*/ 1052308 w 1134100"/>
                <a:gd name="connsiteY27" fmla="*/ 747475 h 1134100"/>
                <a:gd name="connsiteX28" fmla="*/ 836142 w 1134100"/>
                <a:gd name="connsiteY28" fmla="*/ 747475 h 1134100"/>
                <a:gd name="connsiteX29" fmla="*/ 836142 w 1134100"/>
                <a:gd name="connsiteY29" fmla="*/ 963642 h 113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4100" h="1134100">
                  <a:moveTo>
                    <a:pt x="764315" y="674274"/>
                  </a:moveTo>
                  <a:lnTo>
                    <a:pt x="1125509" y="674274"/>
                  </a:lnTo>
                  <a:lnTo>
                    <a:pt x="1125509" y="1034437"/>
                  </a:lnTo>
                  <a:lnTo>
                    <a:pt x="764315" y="1034437"/>
                  </a:lnTo>
                  <a:lnTo>
                    <a:pt x="764315" y="890441"/>
                  </a:lnTo>
                  <a:lnTo>
                    <a:pt x="529934" y="890441"/>
                  </a:lnTo>
                  <a:lnTo>
                    <a:pt x="295897" y="1125509"/>
                  </a:lnTo>
                  <a:lnTo>
                    <a:pt x="25775" y="854356"/>
                  </a:lnTo>
                  <a:lnTo>
                    <a:pt x="259812" y="619975"/>
                  </a:lnTo>
                  <a:lnTo>
                    <a:pt x="259812" y="385938"/>
                  </a:lnTo>
                  <a:lnTo>
                    <a:pt x="115816" y="385938"/>
                  </a:lnTo>
                  <a:lnTo>
                    <a:pt x="115816" y="25775"/>
                  </a:lnTo>
                  <a:lnTo>
                    <a:pt x="475979" y="25775"/>
                  </a:lnTo>
                  <a:lnTo>
                    <a:pt x="475979" y="385938"/>
                  </a:lnTo>
                  <a:lnTo>
                    <a:pt x="331982" y="385938"/>
                  </a:lnTo>
                  <a:lnTo>
                    <a:pt x="331982" y="619975"/>
                  </a:lnTo>
                  <a:lnTo>
                    <a:pt x="529934" y="818271"/>
                  </a:lnTo>
                  <a:lnTo>
                    <a:pt x="764315" y="818271"/>
                  </a:lnTo>
                  <a:close/>
                  <a:moveTo>
                    <a:pt x="295897" y="1017941"/>
                  </a:moveTo>
                  <a:lnTo>
                    <a:pt x="458108" y="856074"/>
                  </a:lnTo>
                  <a:lnTo>
                    <a:pt x="295897" y="692145"/>
                  </a:lnTo>
                  <a:lnTo>
                    <a:pt x="133686" y="854356"/>
                  </a:lnTo>
                  <a:close/>
                  <a:moveTo>
                    <a:pt x="187986" y="97945"/>
                  </a:moveTo>
                  <a:lnTo>
                    <a:pt x="187986" y="314112"/>
                  </a:lnTo>
                  <a:lnTo>
                    <a:pt x="403809" y="314112"/>
                  </a:lnTo>
                  <a:lnTo>
                    <a:pt x="403809" y="97945"/>
                  </a:lnTo>
                  <a:close/>
                  <a:moveTo>
                    <a:pt x="1052308" y="962267"/>
                  </a:moveTo>
                  <a:lnTo>
                    <a:pt x="1052308" y="747475"/>
                  </a:lnTo>
                  <a:lnTo>
                    <a:pt x="836142" y="747475"/>
                  </a:lnTo>
                  <a:lnTo>
                    <a:pt x="836142" y="963642"/>
                  </a:lnTo>
                  <a:close/>
                </a:path>
              </a:pathLst>
            </a:custGeom>
            <a:solidFill>
              <a:srgbClr val="C2C2C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5AA735A-0945-4C6D-83DE-339A928E10B4}"/>
                </a:ext>
              </a:extLst>
            </p:cNvPr>
            <p:cNvSpPr/>
            <p:nvPr/>
          </p:nvSpPr>
          <p:spPr>
            <a:xfrm>
              <a:off x="10596697" y="3314847"/>
              <a:ext cx="240567" cy="240567"/>
            </a:xfrm>
            <a:custGeom>
              <a:avLst/>
              <a:gdLst>
                <a:gd name="connsiteX0" fmla="*/ 25775 w 240566"/>
                <a:gd name="connsiteY0" fmla="*/ 25775 h 240566"/>
                <a:gd name="connsiteX1" fmla="*/ 241942 w 240566"/>
                <a:gd name="connsiteY1" fmla="*/ 25775 h 240566"/>
                <a:gd name="connsiteX2" fmla="*/ 241942 w 240566"/>
                <a:gd name="connsiteY2" fmla="*/ 241941 h 240566"/>
                <a:gd name="connsiteX3" fmla="*/ 25775 w 240566"/>
                <a:gd name="connsiteY3" fmla="*/ 241941 h 240566"/>
              </a:gdLst>
              <a:ahLst/>
              <a:cxnLst>
                <a:cxn ang="0">
                  <a:pos x="connsiteX0" y="connsiteY0"/>
                </a:cxn>
                <a:cxn ang="0">
                  <a:pos x="connsiteX1" y="connsiteY1"/>
                </a:cxn>
                <a:cxn ang="0">
                  <a:pos x="connsiteX2" y="connsiteY2"/>
                </a:cxn>
                <a:cxn ang="0">
                  <a:pos x="connsiteX3" y="connsiteY3"/>
                </a:cxn>
              </a:cxnLst>
              <a:rect l="l" t="t" r="r" b="b"/>
              <a:pathLst>
                <a:path w="240566" h="240566">
                  <a:moveTo>
                    <a:pt x="25775" y="25775"/>
                  </a:moveTo>
                  <a:lnTo>
                    <a:pt x="241942" y="25775"/>
                  </a:lnTo>
                  <a:lnTo>
                    <a:pt x="241942" y="241941"/>
                  </a:lnTo>
                  <a:lnTo>
                    <a:pt x="25775" y="241941"/>
                  </a:ln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481D77D-E14C-4CDA-9583-278E1B245646}"/>
                </a:ext>
              </a:extLst>
            </p:cNvPr>
            <p:cNvSpPr/>
            <p:nvPr/>
          </p:nvSpPr>
          <p:spPr>
            <a:xfrm>
              <a:off x="9948542" y="2666691"/>
              <a:ext cx="240567" cy="240567"/>
            </a:xfrm>
            <a:custGeom>
              <a:avLst/>
              <a:gdLst>
                <a:gd name="connsiteX0" fmla="*/ 25775 w 240566"/>
                <a:gd name="connsiteY0" fmla="*/ 25775 h 240566"/>
                <a:gd name="connsiteX1" fmla="*/ 241941 w 240566"/>
                <a:gd name="connsiteY1" fmla="*/ 25775 h 240566"/>
                <a:gd name="connsiteX2" fmla="*/ 241941 w 240566"/>
                <a:gd name="connsiteY2" fmla="*/ 241941 h 240566"/>
                <a:gd name="connsiteX3" fmla="*/ 25775 w 240566"/>
                <a:gd name="connsiteY3" fmla="*/ 241941 h 240566"/>
              </a:gdLst>
              <a:ahLst/>
              <a:cxnLst>
                <a:cxn ang="0">
                  <a:pos x="connsiteX0" y="connsiteY0"/>
                </a:cxn>
                <a:cxn ang="0">
                  <a:pos x="connsiteX1" y="connsiteY1"/>
                </a:cxn>
                <a:cxn ang="0">
                  <a:pos x="connsiteX2" y="connsiteY2"/>
                </a:cxn>
                <a:cxn ang="0">
                  <a:pos x="connsiteX3" y="connsiteY3"/>
                </a:cxn>
              </a:cxnLst>
              <a:rect l="l" t="t" r="r" b="b"/>
              <a:pathLst>
                <a:path w="240566" h="240566">
                  <a:moveTo>
                    <a:pt x="25775" y="25775"/>
                  </a:moveTo>
                  <a:lnTo>
                    <a:pt x="241941" y="25775"/>
                  </a:lnTo>
                  <a:lnTo>
                    <a:pt x="241941" y="241941"/>
                  </a:lnTo>
                  <a:lnTo>
                    <a:pt x="25775" y="241941"/>
                  </a:ln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A7D2CBB-F419-497A-AB11-93C3BC04F52F}"/>
                </a:ext>
              </a:extLst>
            </p:cNvPr>
            <p:cNvSpPr/>
            <p:nvPr/>
          </p:nvSpPr>
          <p:spPr>
            <a:xfrm>
              <a:off x="9883903" y="3250112"/>
              <a:ext cx="378034" cy="378034"/>
            </a:xfrm>
            <a:custGeom>
              <a:avLst/>
              <a:gdLst>
                <a:gd name="connsiteX0" fmla="*/ 36451 w 378033"/>
                <a:gd name="connsiteY0" fmla="*/ 198539 h 378033"/>
                <a:gd name="connsiteX1" fmla="*/ 198539 w 378033"/>
                <a:gd name="connsiteY1" fmla="*/ 36451 h 378033"/>
                <a:gd name="connsiteX2" fmla="*/ 360626 w 378033"/>
                <a:gd name="connsiteY2" fmla="*/ 198539 h 378033"/>
                <a:gd name="connsiteX3" fmla="*/ 198539 w 378033"/>
                <a:gd name="connsiteY3" fmla="*/ 360626 h 378033"/>
              </a:gdLst>
              <a:ahLst/>
              <a:cxnLst>
                <a:cxn ang="0">
                  <a:pos x="connsiteX0" y="connsiteY0"/>
                </a:cxn>
                <a:cxn ang="0">
                  <a:pos x="connsiteX1" y="connsiteY1"/>
                </a:cxn>
                <a:cxn ang="0">
                  <a:pos x="connsiteX2" y="connsiteY2"/>
                </a:cxn>
                <a:cxn ang="0">
                  <a:pos x="connsiteX3" y="connsiteY3"/>
                </a:cxn>
              </a:cxnLst>
              <a:rect l="l" t="t" r="r" b="b"/>
              <a:pathLst>
                <a:path w="378033" h="378033">
                  <a:moveTo>
                    <a:pt x="36451" y="198539"/>
                  </a:moveTo>
                  <a:lnTo>
                    <a:pt x="198539" y="36451"/>
                  </a:lnTo>
                  <a:lnTo>
                    <a:pt x="360626" y="198539"/>
                  </a:lnTo>
                  <a:lnTo>
                    <a:pt x="198539" y="360626"/>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09496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dirty="0"/>
              <a:t>Our journey</a:t>
            </a:r>
            <a:endParaRPr lang="en-US"/>
          </a:p>
        </p:txBody>
      </p:sp>
      <p:sp>
        <p:nvSpPr>
          <p:cNvPr id="11" name="Text Placeholder 4">
            <a:extLst>
              <a:ext uri="{FF2B5EF4-FFF2-40B4-BE49-F238E27FC236}">
                <a16:creationId xmlns:a16="http://schemas.microsoft.com/office/drawing/2014/main" id="{EB93F61E-8206-4307-BD11-8C0592B4939B}"/>
              </a:ext>
            </a:extLst>
          </p:cNvPr>
          <p:cNvSpPr txBox="1">
            <a:spLocks/>
          </p:cNvSpPr>
          <p:nvPr/>
        </p:nvSpPr>
        <p:spPr>
          <a:xfrm>
            <a:off x="434975" y="1682315"/>
            <a:ext cx="5665130" cy="3333029"/>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It’s paid off. To date, we’ve:</a:t>
            </a:r>
          </a:p>
          <a:p>
            <a:endParaRPr lang="en-US" sz="1800"/>
          </a:p>
          <a:p>
            <a:pPr marL="342900" indent="-342900">
              <a:buFont typeface="Arial" panose="020B0604020202020204" pitchFamily="34" charset="0"/>
              <a:buChar char="•"/>
            </a:pPr>
            <a:r>
              <a:rPr lang="en-US" sz="1800" dirty="0">
                <a:solidFill>
                  <a:schemeClr val="tx1"/>
                </a:solidFill>
              </a:rPr>
              <a:t>Completed over </a:t>
            </a:r>
            <a:r>
              <a:rPr lang="en-US" sz="1800" b="1" dirty="0">
                <a:solidFill>
                  <a:schemeClr val="accent1"/>
                </a:solidFill>
              </a:rPr>
              <a:t>1,800 freelance projects</a:t>
            </a:r>
            <a:endParaRPr lang="en-US" sz="1800" b="1">
              <a:solidFill>
                <a:schemeClr val="accent1"/>
              </a:solidFill>
            </a:endParaRPr>
          </a:p>
          <a:p>
            <a:pPr marL="342900" indent="-342900">
              <a:buFont typeface="Arial" panose="020B0604020202020204" pitchFamily="34" charset="0"/>
              <a:buChar char="•"/>
            </a:pPr>
            <a:endParaRPr lang="en-US" sz="1800">
              <a:solidFill>
                <a:schemeClr val="tx1"/>
              </a:solidFill>
            </a:endParaRPr>
          </a:p>
          <a:p>
            <a:pPr marL="342900" indent="-342900">
              <a:buFont typeface="Arial" panose="020B0604020202020204" pitchFamily="34" charset="0"/>
              <a:buChar char="•"/>
            </a:pPr>
            <a:r>
              <a:rPr lang="en-US" sz="1800">
                <a:solidFill>
                  <a:schemeClr val="tx1"/>
                </a:solidFill>
              </a:rPr>
              <a:t>Reduced time to engage </a:t>
            </a:r>
            <a:r>
              <a:rPr lang="en-US" sz="1800" b="1">
                <a:solidFill>
                  <a:schemeClr val="accent1"/>
                </a:solidFill>
              </a:rPr>
              <a:t>from 20 to 5.4 days</a:t>
            </a:r>
          </a:p>
          <a:p>
            <a:pPr marL="342900" indent="-342900">
              <a:buFont typeface="Arial" panose="020B0604020202020204" pitchFamily="34" charset="0"/>
              <a:buChar char="•"/>
            </a:pPr>
            <a:endParaRPr lang="en-US" sz="1800">
              <a:solidFill>
                <a:schemeClr val="tx1"/>
              </a:solidFill>
            </a:endParaRPr>
          </a:p>
          <a:p>
            <a:pPr marL="342900" indent="-342900">
              <a:buFont typeface="Arial" panose="020B0604020202020204" pitchFamily="34" charset="0"/>
              <a:buChar char="•"/>
            </a:pPr>
            <a:r>
              <a:rPr lang="en-US" sz="1800">
                <a:solidFill>
                  <a:schemeClr val="tx1"/>
                </a:solidFill>
              </a:rPr>
              <a:t>Achieved </a:t>
            </a:r>
            <a:r>
              <a:rPr lang="en-US" sz="1800" b="1">
                <a:solidFill>
                  <a:schemeClr val="accent1"/>
                </a:solidFill>
              </a:rPr>
              <a:t>4.9/5 freelancer star rating</a:t>
            </a:r>
          </a:p>
          <a:p>
            <a:pPr marL="342900" indent="-342900">
              <a:buFont typeface="Arial" panose="020B0604020202020204" pitchFamily="34" charset="0"/>
              <a:buChar char="•"/>
            </a:pPr>
            <a:endParaRPr lang="en-US" sz="1800">
              <a:solidFill>
                <a:schemeClr val="tx1"/>
              </a:solidFill>
            </a:endParaRPr>
          </a:p>
          <a:p>
            <a:endParaRPr lang="en-US" sz="1800"/>
          </a:p>
        </p:txBody>
      </p:sp>
      <p:sp>
        <p:nvSpPr>
          <p:cNvPr id="16" name="Text Placeholder 4">
            <a:extLst>
              <a:ext uri="{FF2B5EF4-FFF2-40B4-BE49-F238E27FC236}">
                <a16:creationId xmlns:a16="http://schemas.microsoft.com/office/drawing/2014/main" id="{63E7631F-5882-43D4-8D3D-76E34D7DED19}"/>
              </a:ext>
            </a:extLst>
          </p:cNvPr>
          <p:cNvSpPr txBox="1">
            <a:spLocks/>
          </p:cNvSpPr>
          <p:nvPr/>
        </p:nvSpPr>
        <p:spPr>
          <a:xfrm>
            <a:off x="434975" y="3950811"/>
            <a:ext cx="5076650" cy="1246495"/>
          </a:xfrm>
          <a:prstGeom prst="rect">
            <a:avLst/>
          </a:prstGeom>
        </p:spPr>
        <p:txBody>
          <a:bodyPr vert="horz" wrap="square" lIns="0" tIns="0" rIns="0" bIns="0" rtlCol="0">
            <a:sp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a:t>More importantly, we have seen firsthand how employees can evolve from having a genuine fear of a freelancer model to recognizing how much more productive and enjoyable their work is when they work with freelancers.</a:t>
            </a:r>
          </a:p>
        </p:txBody>
      </p:sp>
      <p:pic>
        <p:nvPicPr>
          <p:cNvPr id="2" name="Picture 1">
            <a:extLst>
              <a:ext uri="{FF2B5EF4-FFF2-40B4-BE49-F238E27FC236}">
                <a16:creationId xmlns:a16="http://schemas.microsoft.com/office/drawing/2014/main" id="{AD4BAD82-A155-4907-84D5-7B0FF8056B56}"/>
              </a:ext>
            </a:extLst>
          </p:cNvPr>
          <p:cNvPicPr>
            <a:picLocks noChangeAspect="1"/>
          </p:cNvPicPr>
          <p:nvPr/>
        </p:nvPicPr>
        <p:blipFill rotWithShape="1">
          <a:blip r:embed="rId3"/>
          <a:srcRect r="1059"/>
          <a:stretch/>
        </p:blipFill>
        <p:spPr>
          <a:xfrm>
            <a:off x="6216650" y="1682315"/>
            <a:ext cx="5770299" cy="3245793"/>
          </a:xfrm>
          <a:prstGeom prst="rect">
            <a:avLst/>
          </a:prstGeom>
        </p:spPr>
      </p:pic>
    </p:spTree>
    <p:extLst>
      <p:ext uri="{BB962C8B-B14F-4D97-AF65-F5344CB8AC3E}">
        <p14:creationId xmlns:p14="http://schemas.microsoft.com/office/powerpoint/2010/main" val="24684506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DE7E42-14A1-4D39-BAEA-78010FF80A6C}"/>
              </a:ext>
            </a:extLst>
          </p:cNvPr>
          <p:cNvPicPr>
            <a:picLocks noChangeAspect="1"/>
          </p:cNvPicPr>
          <p:nvPr/>
        </p:nvPicPr>
        <p:blipFill rotWithShape="1">
          <a:blip r:embed="rId3"/>
          <a:srcRect t="25447" r="30562" b="13597"/>
          <a:stretch/>
        </p:blipFill>
        <p:spPr>
          <a:xfrm flipH="1">
            <a:off x="6221120" y="1682315"/>
            <a:ext cx="5777203" cy="3245793"/>
          </a:xfrm>
          <a:prstGeom prst="rect">
            <a:avLst/>
          </a:prstGeom>
        </p:spPr>
      </p:pic>
      <p:sp>
        <p:nvSpPr>
          <p:cNvPr id="5" name="Text Placeholder 4">
            <a:extLst>
              <a:ext uri="{FF2B5EF4-FFF2-40B4-BE49-F238E27FC236}">
                <a16:creationId xmlns:a16="http://schemas.microsoft.com/office/drawing/2014/main" id="{C2615AEE-2D9B-451A-8B32-16E6DA8035AF}"/>
              </a:ext>
            </a:extLst>
          </p:cNvPr>
          <p:cNvSpPr>
            <a:spLocks noGrp="1"/>
          </p:cNvSpPr>
          <p:nvPr>
            <p:ph type="body" sz="quarter" idx="10"/>
          </p:nvPr>
        </p:nvSpPr>
        <p:spPr>
          <a:xfrm>
            <a:off x="434975" y="1710025"/>
            <a:ext cx="5163391" cy="2577116"/>
          </a:xfrm>
        </p:spPr>
        <p:txBody>
          <a:bodyPr/>
          <a:lstStyle/>
          <a:p>
            <a:pPr marL="0" indent="0">
              <a:buNone/>
            </a:pPr>
            <a:r>
              <a:rPr lang="en-US" sz="1800"/>
              <a:t>Getting to this point was not easy—we had to internally transform ourselves, and we needed to build an infrastructure that could support the complexities of an enterprise freelance program. </a:t>
            </a:r>
          </a:p>
          <a:p>
            <a:pPr marL="0" indent="0">
              <a:buNone/>
            </a:pPr>
            <a:endParaRPr lang="en-US" sz="1800"/>
          </a:p>
          <a:p>
            <a:pPr marL="0" indent="0">
              <a:buNone/>
            </a:pPr>
            <a:r>
              <a:rPr lang="en-US" sz="1800"/>
              <a:t>This led us to develop the Microsoft 365 Freelance Toolkit, combining our own leading enterprise productivity apps with curated tools, templates, and best practices to address the specific needs of enterprise freelance programs. </a:t>
            </a:r>
          </a:p>
        </p:txBody>
      </p:sp>
      <p:sp>
        <p:nvSpPr>
          <p:cNvPr id="2" name="Title 1">
            <a:extLst>
              <a:ext uri="{FF2B5EF4-FFF2-40B4-BE49-F238E27FC236}">
                <a16:creationId xmlns:a16="http://schemas.microsoft.com/office/drawing/2014/main" id="{4545DACC-04C4-496A-8B8F-0C1E01C4ECDE}"/>
              </a:ext>
            </a:extLst>
          </p:cNvPr>
          <p:cNvSpPr>
            <a:spLocks noGrp="1"/>
          </p:cNvSpPr>
          <p:nvPr>
            <p:ph type="title"/>
          </p:nvPr>
        </p:nvSpPr>
        <p:spPr/>
        <p:txBody>
          <a:bodyPr/>
          <a:lstStyle/>
          <a:p>
            <a:r>
              <a:rPr lang="en-US"/>
              <a:t>What we learned</a:t>
            </a:r>
            <a:endParaRPr lang="en-US" spc="0"/>
          </a:p>
        </p:txBody>
      </p:sp>
    </p:spTree>
    <p:extLst>
      <p:ext uri="{BB962C8B-B14F-4D97-AF65-F5344CB8AC3E}">
        <p14:creationId xmlns:p14="http://schemas.microsoft.com/office/powerpoint/2010/main" val="11448273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a:t>Next steps</a:t>
            </a:r>
          </a:p>
        </p:txBody>
      </p:sp>
      <p:sp>
        <p:nvSpPr>
          <p:cNvPr id="9" name="Text Placeholder 4">
            <a:extLst>
              <a:ext uri="{FF2B5EF4-FFF2-40B4-BE49-F238E27FC236}">
                <a16:creationId xmlns:a16="http://schemas.microsoft.com/office/drawing/2014/main" id="{CAF7C3E9-EE43-4897-8C74-D5A88A881757}"/>
              </a:ext>
            </a:extLst>
          </p:cNvPr>
          <p:cNvSpPr txBox="1">
            <a:spLocks/>
          </p:cNvSpPr>
          <p:nvPr/>
        </p:nvSpPr>
        <p:spPr>
          <a:xfrm>
            <a:off x="434975" y="1695711"/>
            <a:ext cx="5266170" cy="2245230"/>
          </a:xfrm>
          <a:prstGeom prst="rect">
            <a:avLst/>
          </a:prstGeom>
        </p:spPr>
        <p:txBody>
          <a:bodyPr vert="horz" wrap="square" lIns="0" tIns="0" rIns="0" bIns="0" rtlCol="0">
            <a:sp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latin typeface="+mj-lt"/>
              </a:rPr>
              <a:t>Ready to get started?</a:t>
            </a:r>
          </a:p>
          <a:p>
            <a:pPr marL="0" indent="0">
              <a:buNone/>
            </a:pPr>
            <a:r>
              <a:rPr lang="en-US" sz="1800"/>
              <a:t>Microsoft 365 Freelance Toolkit is free with Microsoft 365 subscriptions—there are no additional costs if customers already have Teams, Flow, SharePoint and Power BI. </a:t>
            </a:r>
          </a:p>
          <a:p>
            <a:pPr marL="0" indent="0">
              <a:buNone/>
            </a:pPr>
            <a:endParaRPr lang="en-US" sz="1800">
              <a:latin typeface="+mj-lt"/>
              <a:hlinkClick r:id="rId3"/>
            </a:endParaRPr>
          </a:p>
          <a:p>
            <a:pPr marL="0" indent="0">
              <a:buNone/>
            </a:pPr>
            <a:r>
              <a:rPr lang="en-US" sz="1800" dirty="0">
                <a:latin typeface="+mj-lt"/>
                <a:hlinkClick r:id="rId4"/>
              </a:rPr>
              <a:t>Learn more</a:t>
            </a:r>
            <a:endParaRPr lang="en-US" sz="1800">
              <a:latin typeface="+mj-lt"/>
            </a:endParaRPr>
          </a:p>
        </p:txBody>
      </p:sp>
      <p:pic>
        <p:nvPicPr>
          <p:cNvPr id="5" name="Picture 4" descr="A group of people sitting at a table&#10;&#10;Description generated with very high confidence">
            <a:extLst>
              <a:ext uri="{FF2B5EF4-FFF2-40B4-BE49-F238E27FC236}">
                <a16:creationId xmlns:a16="http://schemas.microsoft.com/office/drawing/2014/main" id="{25F2AD94-FCA1-4E77-8292-9EDE6DB3C552}"/>
              </a:ext>
            </a:extLst>
          </p:cNvPr>
          <p:cNvPicPr>
            <a:picLocks noChangeAspect="1"/>
          </p:cNvPicPr>
          <p:nvPr/>
        </p:nvPicPr>
        <p:blipFill rotWithShape="1">
          <a:blip r:embed="rId5"/>
          <a:srcRect l="42438" t="-256" r="-1" b="2364"/>
          <a:stretch/>
        </p:blipFill>
        <p:spPr>
          <a:xfrm>
            <a:off x="6218237" y="-22516"/>
            <a:ext cx="6218238" cy="7039555"/>
          </a:xfrm>
          <a:prstGeom prst="rect">
            <a:avLst/>
          </a:prstGeom>
        </p:spPr>
      </p:pic>
    </p:spTree>
    <p:extLst>
      <p:ext uri="{BB962C8B-B14F-4D97-AF65-F5344CB8AC3E}">
        <p14:creationId xmlns:p14="http://schemas.microsoft.com/office/powerpoint/2010/main" val="6288470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D7C77C34-2067-48A1-A94A-DB7F7D7F6154}"/>
              </a:ext>
            </a:extLst>
          </p:cNvPr>
          <p:cNvSpPr txBox="1">
            <a:spLocks/>
          </p:cNvSpPr>
          <p:nvPr/>
        </p:nvSpPr>
        <p:spPr>
          <a:xfrm>
            <a:off x="434976" y="1866136"/>
            <a:ext cx="7627938" cy="1502728"/>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2"/>
                </a:solidFill>
                <a:effectLst/>
                <a:latin typeface="+mj-lt"/>
                <a:ea typeface="+mn-ea"/>
                <a:cs typeface="Segoe UI" pitchFamily="34" charset="0"/>
              </a:defRPr>
            </a:lvl1pPr>
          </a:lstStyle>
          <a:p>
            <a:r>
              <a:rPr lang="en-US" sz="3600"/>
              <a:t>Appendix</a:t>
            </a:r>
          </a:p>
        </p:txBody>
      </p:sp>
    </p:spTree>
    <p:extLst>
      <p:ext uri="{BB962C8B-B14F-4D97-AF65-F5344CB8AC3E}">
        <p14:creationId xmlns:p14="http://schemas.microsoft.com/office/powerpoint/2010/main" val="3054044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E492013-05DD-4D8B-85DD-1F9EC459A618}"/>
              </a:ext>
            </a:extLst>
          </p:cNvPr>
          <p:cNvSpPr txBox="1">
            <a:spLocks/>
          </p:cNvSpPr>
          <p:nvPr/>
        </p:nvSpPr>
        <p:spPr>
          <a:xfrm>
            <a:off x="661005" y="760762"/>
            <a:ext cx="10871737" cy="1634807"/>
          </a:xfrm>
          <a:prstGeom prst="rect">
            <a:avLst/>
          </a:prstGeom>
        </p:spPr>
        <p:txBody>
          <a:bodyPr vert="horz" wrap="square" lIns="0" tIns="0" rIns="0" bIns="0" rtlCol="0">
            <a:sp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These infographics were designed to help you drive stakeholder discussion around how your existing investments in Microsoft 365 can help support an enterprise freelance program. </a:t>
            </a:r>
          </a:p>
          <a:p>
            <a:pPr marL="0" indent="0">
              <a:buNone/>
            </a:pPr>
            <a:r>
              <a:rPr lang="en-US" sz="2800">
                <a:latin typeface="+mj-lt"/>
                <a:hlinkClick r:id="rId2"/>
              </a:rPr>
              <a:t>Learn more</a:t>
            </a:r>
            <a:endParaRPr lang="en-US" sz="1800">
              <a:latin typeface="+mj-lt"/>
            </a:endParaRPr>
          </a:p>
        </p:txBody>
      </p:sp>
      <p:pic>
        <p:nvPicPr>
          <p:cNvPr id="4" name="Picture 3" descr="A screenshot of a cell phone&#10;&#10;Description automatically generated">
            <a:extLst>
              <a:ext uri="{FF2B5EF4-FFF2-40B4-BE49-F238E27FC236}">
                <a16:creationId xmlns:a16="http://schemas.microsoft.com/office/drawing/2014/main" id="{1B253C4B-9455-4D56-8F8F-E128052E4B2E}"/>
              </a:ext>
            </a:extLst>
          </p:cNvPr>
          <p:cNvPicPr>
            <a:picLocks noChangeAspect="1"/>
          </p:cNvPicPr>
          <p:nvPr/>
        </p:nvPicPr>
        <p:blipFill>
          <a:blip r:embed="rId3"/>
          <a:stretch>
            <a:fillRect/>
          </a:stretch>
        </p:blipFill>
        <p:spPr>
          <a:xfrm>
            <a:off x="9404358" y="3496806"/>
            <a:ext cx="1779062" cy="230442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B7076E7-F05D-43BE-B382-9BFF0D57B147}"/>
              </a:ext>
            </a:extLst>
          </p:cNvPr>
          <p:cNvPicPr>
            <a:picLocks noChangeAspect="1"/>
          </p:cNvPicPr>
          <p:nvPr/>
        </p:nvPicPr>
        <p:blipFill>
          <a:blip r:embed="rId4"/>
          <a:stretch>
            <a:fillRect/>
          </a:stretch>
        </p:blipFill>
        <p:spPr>
          <a:xfrm>
            <a:off x="7305850" y="3496806"/>
            <a:ext cx="1779062" cy="2304423"/>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FC97F44C-F333-4363-AE12-E2A477574773}"/>
              </a:ext>
            </a:extLst>
          </p:cNvPr>
          <p:cNvPicPr>
            <a:picLocks noChangeAspect="1"/>
          </p:cNvPicPr>
          <p:nvPr/>
        </p:nvPicPr>
        <p:blipFill>
          <a:blip r:embed="rId5"/>
          <a:stretch>
            <a:fillRect/>
          </a:stretch>
        </p:blipFill>
        <p:spPr>
          <a:xfrm>
            <a:off x="5207343" y="3496806"/>
            <a:ext cx="1779062" cy="230442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FEBD0AD-247B-416C-A7B4-D6D742CD2EBC}"/>
              </a:ext>
            </a:extLst>
          </p:cNvPr>
          <p:cNvPicPr>
            <a:picLocks noChangeAspect="1"/>
          </p:cNvPicPr>
          <p:nvPr/>
        </p:nvPicPr>
        <p:blipFill>
          <a:blip r:embed="rId6"/>
          <a:stretch>
            <a:fillRect/>
          </a:stretch>
        </p:blipFill>
        <p:spPr>
          <a:xfrm>
            <a:off x="3108835" y="3497261"/>
            <a:ext cx="1779063" cy="230442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DB9EEFBF-CFED-4214-A3E9-850A2BBF4B44}"/>
              </a:ext>
            </a:extLst>
          </p:cNvPr>
          <p:cNvPicPr>
            <a:picLocks noChangeAspect="1"/>
          </p:cNvPicPr>
          <p:nvPr/>
        </p:nvPicPr>
        <p:blipFill>
          <a:blip r:embed="rId7"/>
          <a:stretch>
            <a:fillRect/>
          </a:stretch>
        </p:blipFill>
        <p:spPr>
          <a:xfrm>
            <a:off x="1010328" y="3496806"/>
            <a:ext cx="1779062" cy="2304423"/>
          </a:xfrm>
          <a:prstGeom prst="rect">
            <a:avLst/>
          </a:prstGeom>
        </p:spPr>
      </p:pic>
    </p:spTree>
    <p:extLst>
      <p:ext uri="{BB962C8B-B14F-4D97-AF65-F5344CB8AC3E}">
        <p14:creationId xmlns:p14="http://schemas.microsoft.com/office/powerpoint/2010/main" val="36811271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E492013-05DD-4D8B-85DD-1F9EC459A618}"/>
              </a:ext>
            </a:extLst>
          </p:cNvPr>
          <p:cNvSpPr txBox="1">
            <a:spLocks/>
          </p:cNvSpPr>
          <p:nvPr/>
        </p:nvSpPr>
        <p:spPr>
          <a:xfrm>
            <a:off x="661005" y="760762"/>
            <a:ext cx="10871737" cy="1274708"/>
          </a:xfrm>
          <a:prstGeom prst="rect">
            <a:avLst/>
          </a:prstGeom>
        </p:spPr>
        <p:txBody>
          <a:bodyPr vert="horz" wrap="square" lIns="0" tIns="0" rIns="0" bIns="0" rtlCol="0">
            <a:sp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These case studies are a sample of projects you can use with freelance. With the Toolkit, you will receive the full list.</a:t>
            </a:r>
          </a:p>
          <a:p>
            <a:pPr marL="0" indent="0">
              <a:buNone/>
            </a:pPr>
            <a:r>
              <a:rPr lang="en-US" sz="2800">
                <a:hlinkClick r:id="rId2"/>
              </a:rPr>
              <a:t>Learn more  </a:t>
            </a:r>
            <a:endParaRPr lang="en-US" sz="2800"/>
          </a:p>
        </p:txBody>
      </p:sp>
      <p:pic>
        <p:nvPicPr>
          <p:cNvPr id="17" name="Picture 16" descr="A screenshot of a social media post&#10;&#10;Description automatically generated">
            <a:extLst>
              <a:ext uri="{FF2B5EF4-FFF2-40B4-BE49-F238E27FC236}">
                <a16:creationId xmlns:a16="http://schemas.microsoft.com/office/drawing/2014/main" id="{46ED5D63-6B7D-473C-B41B-FF5D5F411B98}"/>
              </a:ext>
            </a:extLst>
          </p:cNvPr>
          <p:cNvPicPr>
            <a:picLocks noChangeAspect="1"/>
          </p:cNvPicPr>
          <p:nvPr/>
        </p:nvPicPr>
        <p:blipFill>
          <a:blip r:embed="rId3"/>
          <a:stretch>
            <a:fillRect/>
          </a:stretch>
        </p:blipFill>
        <p:spPr>
          <a:xfrm>
            <a:off x="803685" y="2494056"/>
            <a:ext cx="3513493" cy="1974659"/>
          </a:xfrm>
          <a:prstGeom prst="rect">
            <a:avLst/>
          </a:prstGeom>
        </p:spPr>
      </p:pic>
      <p:pic>
        <p:nvPicPr>
          <p:cNvPr id="19" name="Picture 18" descr="A screenshot of a social media post&#10;&#10;Description automatically generated">
            <a:extLst>
              <a:ext uri="{FF2B5EF4-FFF2-40B4-BE49-F238E27FC236}">
                <a16:creationId xmlns:a16="http://schemas.microsoft.com/office/drawing/2014/main" id="{862A8E06-8433-4620-A3AC-0216E6FAD451}"/>
              </a:ext>
            </a:extLst>
          </p:cNvPr>
          <p:cNvPicPr>
            <a:picLocks noChangeAspect="1"/>
          </p:cNvPicPr>
          <p:nvPr/>
        </p:nvPicPr>
        <p:blipFill>
          <a:blip r:embed="rId4"/>
          <a:stretch>
            <a:fillRect/>
          </a:stretch>
        </p:blipFill>
        <p:spPr>
          <a:xfrm>
            <a:off x="4317178" y="2494056"/>
            <a:ext cx="3513496" cy="1974660"/>
          </a:xfrm>
          <a:prstGeom prst="rect">
            <a:avLst/>
          </a:prstGeom>
        </p:spPr>
      </p:pic>
      <p:pic>
        <p:nvPicPr>
          <p:cNvPr id="21" name="Picture 20" descr="A screenshot of a social media post&#10;&#10;Description automatically generated">
            <a:extLst>
              <a:ext uri="{FF2B5EF4-FFF2-40B4-BE49-F238E27FC236}">
                <a16:creationId xmlns:a16="http://schemas.microsoft.com/office/drawing/2014/main" id="{F56DE60B-2FFF-4062-BDFA-A8BDAF87FDF4}"/>
              </a:ext>
            </a:extLst>
          </p:cNvPr>
          <p:cNvPicPr>
            <a:picLocks noChangeAspect="1"/>
          </p:cNvPicPr>
          <p:nvPr/>
        </p:nvPicPr>
        <p:blipFill>
          <a:blip r:embed="rId5"/>
          <a:stretch>
            <a:fillRect/>
          </a:stretch>
        </p:blipFill>
        <p:spPr>
          <a:xfrm>
            <a:off x="7830671" y="2525808"/>
            <a:ext cx="3456998" cy="1942907"/>
          </a:xfrm>
          <a:prstGeom prst="rect">
            <a:avLst/>
          </a:prstGeom>
        </p:spPr>
      </p:pic>
      <p:pic>
        <p:nvPicPr>
          <p:cNvPr id="25" name="Picture 24" descr="A screenshot of a social media post&#10;&#10;Description automatically generated">
            <a:extLst>
              <a:ext uri="{FF2B5EF4-FFF2-40B4-BE49-F238E27FC236}">
                <a16:creationId xmlns:a16="http://schemas.microsoft.com/office/drawing/2014/main" id="{6D7B9ED8-5391-4073-BC7A-83375746F839}"/>
              </a:ext>
            </a:extLst>
          </p:cNvPr>
          <p:cNvPicPr>
            <a:picLocks noChangeAspect="1"/>
          </p:cNvPicPr>
          <p:nvPr/>
        </p:nvPicPr>
        <p:blipFill>
          <a:blip r:embed="rId6"/>
          <a:stretch>
            <a:fillRect/>
          </a:stretch>
        </p:blipFill>
        <p:spPr>
          <a:xfrm>
            <a:off x="803685" y="4494483"/>
            <a:ext cx="3513493" cy="1974658"/>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E1AB0188-7259-4EF7-A288-7585A89B7468}"/>
              </a:ext>
            </a:extLst>
          </p:cNvPr>
          <p:cNvPicPr>
            <a:picLocks noChangeAspect="1"/>
          </p:cNvPicPr>
          <p:nvPr/>
        </p:nvPicPr>
        <p:blipFill>
          <a:blip r:embed="rId7"/>
          <a:stretch>
            <a:fillRect/>
          </a:stretch>
        </p:blipFill>
        <p:spPr>
          <a:xfrm>
            <a:off x="4461490" y="4494483"/>
            <a:ext cx="3513493" cy="1974658"/>
          </a:xfrm>
          <a:prstGeom prst="rect">
            <a:avLst/>
          </a:prstGeom>
        </p:spPr>
      </p:pic>
      <p:pic>
        <p:nvPicPr>
          <p:cNvPr id="29" name="Picture 28" descr="A screenshot of a social media post&#10;&#10;Description automatically generated">
            <a:extLst>
              <a:ext uri="{FF2B5EF4-FFF2-40B4-BE49-F238E27FC236}">
                <a16:creationId xmlns:a16="http://schemas.microsoft.com/office/drawing/2014/main" id="{4C6ECA3B-5DCF-4825-BE3D-EC9649CC7D58}"/>
              </a:ext>
            </a:extLst>
          </p:cNvPr>
          <p:cNvPicPr>
            <a:picLocks noChangeAspect="1"/>
          </p:cNvPicPr>
          <p:nvPr/>
        </p:nvPicPr>
        <p:blipFill>
          <a:blip r:embed="rId8"/>
          <a:stretch>
            <a:fillRect/>
          </a:stretch>
        </p:blipFill>
        <p:spPr>
          <a:xfrm>
            <a:off x="7974983" y="4494482"/>
            <a:ext cx="3513493" cy="1974659"/>
          </a:xfrm>
          <a:prstGeom prst="rect">
            <a:avLst/>
          </a:prstGeom>
        </p:spPr>
      </p:pic>
    </p:spTree>
    <p:extLst>
      <p:ext uri="{BB962C8B-B14F-4D97-AF65-F5344CB8AC3E}">
        <p14:creationId xmlns:p14="http://schemas.microsoft.com/office/powerpoint/2010/main" val="38354767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p:txBody>
          <a:bodyPr/>
          <a:lstStyle/>
          <a:p>
            <a:r>
              <a:rPr lang="en-US" sz="3600"/>
              <a:t>Thank you</a:t>
            </a:r>
          </a:p>
        </p:txBody>
      </p:sp>
    </p:spTree>
    <p:extLst>
      <p:ext uri="{BB962C8B-B14F-4D97-AF65-F5344CB8AC3E}">
        <p14:creationId xmlns:p14="http://schemas.microsoft.com/office/powerpoint/2010/main" val="18769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32EBBB-52D9-4773-8A0B-33868647B752}"/>
              </a:ext>
            </a:extLst>
          </p:cNvPr>
          <p:cNvSpPr>
            <a:spLocks noGrp="1"/>
          </p:cNvSpPr>
          <p:nvPr>
            <p:ph type="body" sz="quarter" idx="10"/>
          </p:nvPr>
        </p:nvSpPr>
        <p:spPr>
          <a:xfrm>
            <a:off x="434976" y="1501841"/>
            <a:ext cx="5549057" cy="5239383"/>
          </a:xfrm>
        </p:spPr>
        <p:txBody>
          <a:bodyPr/>
          <a:lstStyle/>
          <a:p>
            <a:r>
              <a:rPr lang="en-US" sz="2400"/>
              <a:t>What is it?</a:t>
            </a:r>
          </a:p>
          <a:p>
            <a:r>
              <a:rPr lang="en-US" sz="1800"/>
              <a:t>Microsoft 365 Freelance toolkit is a solution of curated tools, templates, and best practices that help enterprises launch, execute, and manage freelance programs at scale.</a:t>
            </a:r>
          </a:p>
          <a:p>
            <a:endParaRPr lang="en-US" sz="1000"/>
          </a:p>
          <a:p>
            <a:r>
              <a:rPr lang="en-US" sz="2400"/>
              <a:t>Who is it for?</a:t>
            </a:r>
          </a:p>
          <a:p>
            <a:r>
              <a:rPr lang="en-US" sz="1800"/>
              <a:t>Enterprise customers who want to integrate freelance talent into their sourcing models.</a:t>
            </a:r>
          </a:p>
          <a:p>
            <a:endParaRPr lang="en-US" sz="1000"/>
          </a:p>
          <a:p>
            <a:r>
              <a:rPr lang="en-US" sz="2400"/>
              <a:t>Why is it important?</a:t>
            </a:r>
          </a:p>
          <a:p>
            <a:r>
              <a:rPr lang="en-US" sz="1800"/>
              <a:t>Launching and executing an enterprise freelance program at scale can be complex and daunting. The Freelance Toolkit makes it streamlined and turnkey.</a:t>
            </a:r>
          </a:p>
          <a:p>
            <a:endParaRPr lang="en-US" sz="2000"/>
          </a:p>
        </p:txBody>
      </p:sp>
      <p:sp>
        <p:nvSpPr>
          <p:cNvPr id="2" name="Title 1">
            <a:extLst>
              <a:ext uri="{FF2B5EF4-FFF2-40B4-BE49-F238E27FC236}">
                <a16:creationId xmlns:a16="http://schemas.microsoft.com/office/drawing/2014/main" id="{09DA0D0D-7CF9-45C0-A529-56DCEE5AFD50}"/>
              </a:ext>
            </a:extLst>
          </p:cNvPr>
          <p:cNvSpPr>
            <a:spLocks noGrp="1"/>
          </p:cNvSpPr>
          <p:nvPr>
            <p:ph type="title"/>
          </p:nvPr>
        </p:nvSpPr>
        <p:spPr/>
        <p:txBody>
          <a:bodyPr/>
          <a:lstStyle/>
          <a:p>
            <a:r>
              <a:rPr lang="en-US"/>
              <a:t>Overview</a:t>
            </a:r>
          </a:p>
        </p:txBody>
      </p:sp>
      <p:pic>
        <p:nvPicPr>
          <p:cNvPr id="5" name="Picture 4">
            <a:extLst>
              <a:ext uri="{FF2B5EF4-FFF2-40B4-BE49-F238E27FC236}">
                <a16:creationId xmlns:a16="http://schemas.microsoft.com/office/drawing/2014/main" id="{8390D87C-86F8-476B-AC7A-B0FB4FDA6ECD}"/>
              </a:ext>
            </a:extLst>
          </p:cNvPr>
          <p:cNvPicPr>
            <a:picLocks noChangeAspect="1"/>
          </p:cNvPicPr>
          <p:nvPr/>
        </p:nvPicPr>
        <p:blipFill>
          <a:blip r:embed="rId3"/>
          <a:stretch>
            <a:fillRect/>
          </a:stretch>
        </p:blipFill>
        <p:spPr>
          <a:xfrm>
            <a:off x="6786613" y="2375452"/>
            <a:ext cx="4903943" cy="3267627"/>
          </a:xfrm>
          <a:prstGeom prst="rect">
            <a:avLst/>
          </a:prstGeom>
        </p:spPr>
      </p:pic>
      <p:sp>
        <p:nvSpPr>
          <p:cNvPr id="6" name="TextBox 5">
            <a:extLst>
              <a:ext uri="{FF2B5EF4-FFF2-40B4-BE49-F238E27FC236}">
                <a16:creationId xmlns:a16="http://schemas.microsoft.com/office/drawing/2014/main" id="{238F5015-7ED5-41DB-BB16-16F264F1E859}"/>
              </a:ext>
            </a:extLst>
          </p:cNvPr>
          <p:cNvSpPr txBox="1"/>
          <p:nvPr/>
        </p:nvSpPr>
        <p:spPr>
          <a:xfrm>
            <a:off x="434975" y="6519625"/>
            <a:ext cx="11563350" cy="517065"/>
          </a:xfrm>
          <a:prstGeom prst="rect">
            <a:avLst/>
          </a:prstGeom>
          <a:noFill/>
        </p:spPr>
        <p:txBody>
          <a:bodyPr wrap="square" lIns="182880" tIns="146304" rIns="182880" bIns="146304" rtlCol="0">
            <a:spAutoFit/>
          </a:bodyPr>
          <a:lstStyle/>
          <a:p>
            <a:pPr>
              <a:lnSpc>
                <a:spcPct val="90000"/>
              </a:lnSpc>
              <a:spcAft>
                <a:spcPts val="600"/>
              </a:spcAft>
            </a:pPr>
            <a:r>
              <a:rPr lang="en-US" sz="800" b="1">
                <a:gradFill>
                  <a:gsLst>
                    <a:gs pos="2917">
                      <a:schemeClr val="tx1"/>
                    </a:gs>
                    <a:gs pos="30000">
                      <a:schemeClr val="tx1"/>
                    </a:gs>
                  </a:gsLst>
                  <a:lin ang="5400000" scaled="0"/>
                </a:gradFill>
              </a:rPr>
              <a:t>IMPORTANT:</a:t>
            </a:r>
            <a:r>
              <a:rPr lang="en-US" sz="800">
                <a:gradFill>
                  <a:gsLst>
                    <a:gs pos="2917">
                      <a:schemeClr val="tx1"/>
                    </a:gs>
                    <a:gs pos="30000">
                      <a:schemeClr val="tx1"/>
                    </a:gs>
                  </a:gsLst>
                  <a:lin ang="5400000" scaled="0"/>
                </a:gradFill>
              </a:rPr>
              <a:t> Each enterprise will need to evaluate and determine its own requirements, including such things as data handling and compliance needs. Enterprises should use their existing Microsoft 365 investments as they determine appropriate based on their requirements and needs.</a:t>
            </a:r>
          </a:p>
        </p:txBody>
      </p:sp>
    </p:spTree>
    <p:extLst>
      <p:ext uri="{BB962C8B-B14F-4D97-AF65-F5344CB8AC3E}">
        <p14:creationId xmlns:p14="http://schemas.microsoft.com/office/powerpoint/2010/main" val="20438274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A576010-41BB-47C6-9328-E839890C54A8}"/>
              </a:ext>
            </a:extLst>
          </p:cNvPr>
          <p:cNvSpPr>
            <a:spLocks noGrp="1"/>
          </p:cNvSpPr>
          <p:nvPr>
            <p:ph type="body" sz="quarter" idx="12"/>
          </p:nvPr>
        </p:nvSpPr>
        <p:spPr>
          <a:xfrm>
            <a:off x="6810896" y="5480329"/>
            <a:ext cx="4610791" cy="430887"/>
          </a:xfrm>
        </p:spPr>
        <p:txBody>
          <a:bodyPr/>
          <a:lstStyle/>
          <a:p>
            <a:pPr lvl="0"/>
            <a:r>
              <a:rPr lang="en-US" sz="1400"/>
              <a:t>Millennials are a driving force of the gig economy. Nearly half of them are already freelancing.</a:t>
            </a:r>
          </a:p>
        </p:txBody>
      </p:sp>
      <p:graphicFrame>
        <p:nvGraphicFramePr>
          <p:cNvPr id="15" name="Chart 14">
            <a:extLst>
              <a:ext uri="{FF2B5EF4-FFF2-40B4-BE49-F238E27FC236}">
                <a16:creationId xmlns:a16="http://schemas.microsoft.com/office/drawing/2014/main" id="{83FC11B5-2C4E-4268-B5FE-A60FA23C87DF}"/>
              </a:ext>
            </a:extLst>
          </p:cNvPr>
          <p:cNvGraphicFramePr/>
          <p:nvPr>
            <p:extLst>
              <p:ext uri="{D42A27DB-BD31-4B8C-83A1-F6EECF244321}">
                <p14:modId xmlns:p14="http://schemas.microsoft.com/office/powerpoint/2010/main" val="2717147466"/>
              </p:ext>
            </p:extLst>
          </p:nvPr>
        </p:nvGraphicFramePr>
        <p:xfrm>
          <a:off x="434974" y="2632355"/>
          <a:ext cx="5345142" cy="263525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5A7AB9A1-1879-49D1-9E05-9CC58FA48586}"/>
              </a:ext>
            </a:extLst>
          </p:cNvPr>
          <p:cNvSpPr>
            <a:spLocks noGrp="1"/>
          </p:cNvSpPr>
          <p:nvPr>
            <p:ph type="body" sz="quarter" idx="11"/>
          </p:nvPr>
        </p:nvSpPr>
        <p:spPr>
          <a:xfrm>
            <a:off x="434975" y="5480329"/>
            <a:ext cx="5500312" cy="545463"/>
          </a:xfrm>
        </p:spPr>
        <p:txBody>
          <a:bodyPr/>
          <a:lstStyle/>
          <a:p>
            <a:pPr lvl="1"/>
            <a:r>
              <a:rPr lang="en-US" sz="1400"/>
              <a:t>Freelancer growth has nearly doubled each year. At this current rate, most of the U.S. workforce will be freelancers by 2027.</a:t>
            </a:r>
          </a:p>
          <a:p>
            <a:pPr lvl="1"/>
            <a:endParaRPr lang="en-US" sz="1400"/>
          </a:p>
          <a:p>
            <a:pPr lvl="1"/>
            <a:endParaRPr lang="en-US" sz="1400"/>
          </a:p>
        </p:txBody>
      </p:sp>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The future of work is now</a:t>
            </a:r>
          </a:p>
        </p:txBody>
      </p:sp>
      <p:sp>
        <p:nvSpPr>
          <p:cNvPr id="24" name="TextBox 23">
            <a:extLst>
              <a:ext uri="{FF2B5EF4-FFF2-40B4-BE49-F238E27FC236}">
                <a16:creationId xmlns:a16="http://schemas.microsoft.com/office/drawing/2014/main" id="{FB709FE2-E507-4EBD-A8C6-822B3116DC76}"/>
              </a:ext>
            </a:extLst>
          </p:cNvPr>
          <p:cNvSpPr txBox="1"/>
          <p:nvPr/>
        </p:nvSpPr>
        <p:spPr>
          <a:xfrm>
            <a:off x="267129" y="1403347"/>
            <a:ext cx="11342670" cy="1341906"/>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To thrive in a highly competitive environment with rapidly changing technology and customer behavior, enterprises must be agile, adapting to new business models and new kinds of workers. Enter the gig economy, a labor market made up of independent workers—freelancers, consultants, contractors, solopreneurs—who contract for short-term engagements. According to Field Nation, 86% of freelancers intentionally choose freelancing. </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26" name="TextBox 25">
            <a:extLst>
              <a:ext uri="{FF2B5EF4-FFF2-40B4-BE49-F238E27FC236}">
                <a16:creationId xmlns:a16="http://schemas.microsoft.com/office/drawing/2014/main" id="{D97F2795-8190-4677-AD56-FC6E6B5499FB}"/>
              </a:ext>
            </a:extLst>
          </p:cNvPr>
          <p:cNvSpPr txBox="1"/>
          <p:nvPr/>
        </p:nvSpPr>
        <p:spPr>
          <a:xfrm>
            <a:off x="263260" y="6574410"/>
            <a:ext cx="8993756" cy="406265"/>
          </a:xfrm>
          <a:prstGeom prst="rect">
            <a:avLst/>
          </a:prstGeom>
          <a:noFill/>
        </p:spPr>
        <p:txBody>
          <a:bodyPr wrap="square" lIns="182880" tIns="146304" rIns="182880" bIns="146304" rtlCol="0">
            <a:spAutoFit/>
          </a:bodyPr>
          <a:lstStyle/>
          <a:p>
            <a:pPr>
              <a:lnSpc>
                <a:spcPct val="90000"/>
              </a:lnSpc>
              <a:spcAft>
                <a:spcPts val="600"/>
              </a:spcAft>
            </a:pPr>
            <a:r>
              <a:rPr lang="en-US" sz="800">
                <a:gradFill>
                  <a:gsLst>
                    <a:gs pos="2917">
                      <a:schemeClr val="tx1"/>
                    </a:gs>
                    <a:gs pos="30000">
                      <a:schemeClr val="tx1"/>
                    </a:gs>
                  </a:gsLst>
                  <a:lin ang="5400000" scaled="0"/>
                </a:gradFill>
              </a:rPr>
              <a:t>Source: The 2016 Field Nation Freelancer Study, Field Nation, 2016  I  Freelancing in America, Edelman Intelligence, 2017  </a:t>
            </a:r>
          </a:p>
        </p:txBody>
      </p:sp>
      <p:graphicFrame>
        <p:nvGraphicFramePr>
          <p:cNvPr id="12" name="Chart 11">
            <a:extLst>
              <a:ext uri="{FF2B5EF4-FFF2-40B4-BE49-F238E27FC236}">
                <a16:creationId xmlns:a16="http://schemas.microsoft.com/office/drawing/2014/main" id="{374237DD-FAB4-4AFD-9EEB-ED65A752EF75}"/>
              </a:ext>
            </a:extLst>
          </p:cNvPr>
          <p:cNvGraphicFramePr/>
          <p:nvPr>
            <p:extLst>
              <p:ext uri="{D42A27DB-BD31-4B8C-83A1-F6EECF244321}">
                <p14:modId xmlns:p14="http://schemas.microsoft.com/office/powerpoint/2010/main" val="152260027"/>
              </p:ext>
            </p:extLst>
          </p:nvPr>
        </p:nvGraphicFramePr>
        <p:xfrm>
          <a:off x="6880054" y="2632355"/>
          <a:ext cx="3952874" cy="2635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673101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A576010-41BB-47C6-9328-E839890C54A8}"/>
              </a:ext>
            </a:extLst>
          </p:cNvPr>
          <p:cNvSpPr>
            <a:spLocks noGrp="1"/>
          </p:cNvSpPr>
          <p:nvPr>
            <p:ph type="body" sz="quarter" idx="12"/>
          </p:nvPr>
        </p:nvSpPr>
        <p:spPr>
          <a:xfrm>
            <a:off x="6673180" y="5025808"/>
            <a:ext cx="5311628" cy="645946"/>
          </a:xfrm>
        </p:spPr>
        <p:txBody>
          <a:bodyPr/>
          <a:lstStyle/>
          <a:p>
            <a:pPr lvl="0"/>
            <a:r>
              <a:rPr lang="en-US" sz="1399">
                <a:solidFill>
                  <a:schemeClr val="tx1"/>
                </a:solidFill>
                <a:latin typeface="+mn-lt"/>
              </a:rPr>
              <a:t>Enterprise companies have engaged freelancers for work within their organizations and integrated freelance capabilities into their own operations.</a:t>
            </a:r>
          </a:p>
        </p:txBody>
      </p:sp>
      <p:graphicFrame>
        <p:nvGraphicFramePr>
          <p:cNvPr id="15" name="Chart 14">
            <a:extLst>
              <a:ext uri="{FF2B5EF4-FFF2-40B4-BE49-F238E27FC236}">
                <a16:creationId xmlns:a16="http://schemas.microsoft.com/office/drawing/2014/main" id="{83FC11B5-2C4E-4268-B5FE-A60FA23C87DF}"/>
              </a:ext>
            </a:extLst>
          </p:cNvPr>
          <p:cNvGraphicFramePr/>
          <p:nvPr>
            <p:extLst>
              <p:ext uri="{D42A27DB-BD31-4B8C-83A1-F6EECF244321}">
                <p14:modId xmlns:p14="http://schemas.microsoft.com/office/powerpoint/2010/main" val="2437924799"/>
              </p:ext>
            </p:extLst>
          </p:nvPr>
        </p:nvGraphicFramePr>
        <p:xfrm>
          <a:off x="427542" y="2179823"/>
          <a:ext cx="5106023" cy="263487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5A7AB9A1-1879-49D1-9E05-9CC58FA48586}"/>
              </a:ext>
            </a:extLst>
          </p:cNvPr>
          <p:cNvSpPr>
            <a:spLocks noGrp="1"/>
          </p:cNvSpPr>
          <p:nvPr>
            <p:ph type="body" sz="quarter" idx="11"/>
          </p:nvPr>
        </p:nvSpPr>
        <p:spPr>
          <a:xfrm>
            <a:off x="435796" y="5025807"/>
            <a:ext cx="5106022" cy="215315"/>
          </a:xfrm>
        </p:spPr>
        <p:txBody>
          <a:bodyPr/>
          <a:lstStyle/>
          <a:p>
            <a:pPr lvl="0"/>
            <a:r>
              <a:rPr lang="en-US" sz="1399" b="0">
                <a:solidFill>
                  <a:schemeClr val="tx1"/>
                </a:solidFill>
                <a:latin typeface="+mn-lt"/>
              </a:rPr>
              <a:t>Usage of flexible talent has increased 24% in the last year.</a:t>
            </a:r>
          </a:p>
        </p:txBody>
      </p:sp>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Enterprises are embracing flexible talent</a:t>
            </a:r>
          </a:p>
        </p:txBody>
      </p:sp>
      <p:sp>
        <p:nvSpPr>
          <p:cNvPr id="26" name="TextBox 25">
            <a:extLst>
              <a:ext uri="{FF2B5EF4-FFF2-40B4-BE49-F238E27FC236}">
                <a16:creationId xmlns:a16="http://schemas.microsoft.com/office/drawing/2014/main" id="{D97F2795-8190-4677-AD56-FC6E6B5499FB}"/>
              </a:ext>
            </a:extLst>
          </p:cNvPr>
          <p:cNvSpPr txBox="1"/>
          <p:nvPr/>
        </p:nvSpPr>
        <p:spPr>
          <a:xfrm>
            <a:off x="272360" y="6638694"/>
            <a:ext cx="3874485" cy="420055"/>
          </a:xfrm>
          <a:prstGeom prst="rect">
            <a:avLst/>
          </a:prstGeom>
          <a:noFill/>
        </p:spPr>
        <p:txBody>
          <a:bodyPr wrap="square" lIns="182854" tIns="146283" rIns="182854" bIns="146283" rtlCol="0">
            <a:spAutoFit/>
          </a:bodyPr>
          <a:lstStyle/>
          <a:p>
            <a:pPr defTabSz="932509">
              <a:lnSpc>
                <a:spcPct val="90000"/>
              </a:lnSpc>
              <a:spcAft>
                <a:spcPts val="600"/>
              </a:spcAft>
            </a:pPr>
            <a:r>
              <a:rPr lang="en-US" sz="800">
                <a:gradFill>
                  <a:gsLst>
                    <a:gs pos="2917">
                      <a:srgbClr val="282828"/>
                    </a:gs>
                    <a:gs pos="30000">
                      <a:srgbClr val="282828"/>
                    </a:gs>
                  </a:gsLst>
                  <a:lin ang="5400000" scaled="0"/>
                </a:gradFill>
                <a:latin typeface="Segoe UI"/>
              </a:rPr>
              <a:t>Source: </a:t>
            </a:r>
            <a:r>
              <a:rPr lang="en-US" sz="800">
                <a:gradFill>
                  <a:gsLst>
                    <a:gs pos="2917">
                      <a:srgbClr val="282828"/>
                    </a:gs>
                    <a:gs pos="30000">
                      <a:srgbClr val="282828"/>
                    </a:gs>
                  </a:gsLst>
                  <a:lin ang="5400000" scaled="0"/>
                </a:gradFill>
              </a:rPr>
              <a:t>2018 Future Workforce Report, </a:t>
            </a:r>
            <a:r>
              <a:rPr lang="en-US" sz="800" err="1">
                <a:gradFill>
                  <a:gsLst>
                    <a:gs pos="2917">
                      <a:srgbClr val="282828"/>
                    </a:gs>
                    <a:gs pos="30000">
                      <a:srgbClr val="282828"/>
                    </a:gs>
                  </a:gsLst>
                  <a:lin ang="5400000" scaled="0"/>
                </a:gradFill>
              </a:rPr>
              <a:t>Inavero</a:t>
            </a:r>
            <a:r>
              <a:rPr lang="en-US" sz="800">
                <a:gradFill>
                  <a:gsLst>
                    <a:gs pos="2917">
                      <a:srgbClr val="282828"/>
                    </a:gs>
                    <a:gs pos="30000">
                      <a:srgbClr val="282828"/>
                    </a:gs>
                  </a:gsLst>
                  <a:lin ang="5400000" scaled="0"/>
                </a:gradFill>
              </a:rPr>
              <a:t> and Upwork, Feb 2018</a:t>
            </a:r>
            <a:endParaRPr lang="en-US" sz="800">
              <a:gradFill>
                <a:gsLst>
                  <a:gs pos="2917">
                    <a:srgbClr val="282828"/>
                  </a:gs>
                  <a:gs pos="30000">
                    <a:srgbClr val="282828"/>
                  </a:gs>
                </a:gsLst>
                <a:lin ang="5400000" scaled="0"/>
              </a:gradFill>
              <a:latin typeface="Segoe UI"/>
            </a:endParaRPr>
          </a:p>
        </p:txBody>
      </p:sp>
      <p:pic>
        <p:nvPicPr>
          <p:cNvPr id="12" name="Picture 11">
            <a:extLst>
              <a:ext uri="{FF2B5EF4-FFF2-40B4-BE49-F238E27FC236}">
                <a16:creationId xmlns:a16="http://schemas.microsoft.com/office/drawing/2014/main" id="{683DB304-F75F-4776-AB2F-875298503FD1}"/>
              </a:ext>
            </a:extLst>
          </p:cNvPr>
          <p:cNvPicPr>
            <a:picLocks noChangeAspect="1"/>
          </p:cNvPicPr>
          <p:nvPr/>
        </p:nvPicPr>
        <p:blipFill rotWithShape="1">
          <a:blip r:embed="rId4"/>
          <a:srcRect t="8344"/>
          <a:stretch/>
        </p:blipFill>
        <p:spPr>
          <a:xfrm>
            <a:off x="8634668" y="4156501"/>
            <a:ext cx="952805" cy="658199"/>
          </a:xfrm>
          <a:prstGeom prst="rect">
            <a:avLst/>
          </a:prstGeom>
        </p:spPr>
      </p:pic>
      <p:pic>
        <p:nvPicPr>
          <p:cNvPr id="13" name="Picture 12">
            <a:extLst>
              <a:ext uri="{FF2B5EF4-FFF2-40B4-BE49-F238E27FC236}">
                <a16:creationId xmlns:a16="http://schemas.microsoft.com/office/drawing/2014/main" id="{83FE49FF-176C-483A-84FD-183C0CA52896}"/>
              </a:ext>
            </a:extLst>
          </p:cNvPr>
          <p:cNvPicPr>
            <a:picLocks noChangeAspect="1"/>
          </p:cNvPicPr>
          <p:nvPr/>
        </p:nvPicPr>
        <p:blipFill rotWithShape="1">
          <a:blip r:embed="rId5"/>
          <a:srcRect t="18071" b="13782"/>
          <a:stretch/>
        </p:blipFill>
        <p:spPr>
          <a:xfrm>
            <a:off x="7202708" y="2322924"/>
            <a:ext cx="1588966" cy="657439"/>
          </a:xfrm>
          <a:prstGeom prst="rect">
            <a:avLst/>
          </a:prstGeom>
        </p:spPr>
      </p:pic>
      <p:pic>
        <p:nvPicPr>
          <p:cNvPr id="14" name="Picture 13">
            <a:extLst>
              <a:ext uri="{FF2B5EF4-FFF2-40B4-BE49-F238E27FC236}">
                <a16:creationId xmlns:a16="http://schemas.microsoft.com/office/drawing/2014/main" id="{CD9870F2-3312-4B6A-915D-EAAFEF96F0EC}"/>
              </a:ext>
            </a:extLst>
          </p:cNvPr>
          <p:cNvPicPr>
            <a:picLocks noChangeAspect="1"/>
          </p:cNvPicPr>
          <p:nvPr/>
        </p:nvPicPr>
        <p:blipFill>
          <a:blip r:embed="rId6"/>
          <a:stretch>
            <a:fillRect/>
          </a:stretch>
        </p:blipFill>
        <p:spPr>
          <a:xfrm>
            <a:off x="8753841" y="3229452"/>
            <a:ext cx="662027" cy="658199"/>
          </a:xfrm>
          <a:prstGeom prst="rect">
            <a:avLst/>
          </a:prstGeom>
        </p:spPr>
      </p:pic>
      <p:pic>
        <p:nvPicPr>
          <p:cNvPr id="16" name="Picture 15">
            <a:extLst>
              <a:ext uri="{FF2B5EF4-FFF2-40B4-BE49-F238E27FC236}">
                <a16:creationId xmlns:a16="http://schemas.microsoft.com/office/drawing/2014/main" id="{7DEC0C46-587A-475C-BB24-07DBD79F6C44}"/>
              </a:ext>
            </a:extLst>
          </p:cNvPr>
          <p:cNvPicPr>
            <a:picLocks noChangeAspect="1"/>
          </p:cNvPicPr>
          <p:nvPr/>
        </p:nvPicPr>
        <p:blipFill rotWithShape="1">
          <a:blip r:embed="rId7"/>
          <a:srcRect b="2945"/>
          <a:stretch/>
        </p:blipFill>
        <p:spPr>
          <a:xfrm>
            <a:off x="10013867" y="4157260"/>
            <a:ext cx="742520" cy="657440"/>
          </a:xfrm>
          <a:prstGeom prst="rect">
            <a:avLst/>
          </a:prstGeom>
        </p:spPr>
      </p:pic>
      <p:pic>
        <p:nvPicPr>
          <p:cNvPr id="18" name="Picture 17">
            <a:extLst>
              <a:ext uri="{FF2B5EF4-FFF2-40B4-BE49-F238E27FC236}">
                <a16:creationId xmlns:a16="http://schemas.microsoft.com/office/drawing/2014/main" id="{6E7A8FD1-9AD0-4F6E-82C0-7EA30C643E76}"/>
              </a:ext>
            </a:extLst>
          </p:cNvPr>
          <p:cNvPicPr>
            <a:picLocks noChangeAspect="1"/>
          </p:cNvPicPr>
          <p:nvPr/>
        </p:nvPicPr>
        <p:blipFill>
          <a:blip r:embed="rId8"/>
          <a:stretch>
            <a:fillRect/>
          </a:stretch>
        </p:blipFill>
        <p:spPr>
          <a:xfrm>
            <a:off x="7202708" y="4156501"/>
            <a:ext cx="926510" cy="658199"/>
          </a:xfrm>
          <a:prstGeom prst="rect">
            <a:avLst/>
          </a:prstGeom>
        </p:spPr>
      </p:pic>
      <p:pic>
        <p:nvPicPr>
          <p:cNvPr id="20" name="Picture 19">
            <a:extLst>
              <a:ext uri="{FF2B5EF4-FFF2-40B4-BE49-F238E27FC236}">
                <a16:creationId xmlns:a16="http://schemas.microsoft.com/office/drawing/2014/main" id="{6449D5FD-4281-47AE-B487-DD43548F9B2A}"/>
              </a:ext>
            </a:extLst>
          </p:cNvPr>
          <p:cNvPicPr>
            <a:picLocks noChangeAspect="1"/>
          </p:cNvPicPr>
          <p:nvPr/>
        </p:nvPicPr>
        <p:blipFill rotWithShape="1">
          <a:blip r:embed="rId9"/>
          <a:srcRect t="14120" b="14474"/>
          <a:stretch/>
        </p:blipFill>
        <p:spPr>
          <a:xfrm>
            <a:off x="6669024" y="3229452"/>
            <a:ext cx="1752108" cy="676758"/>
          </a:xfrm>
          <a:prstGeom prst="rect">
            <a:avLst/>
          </a:prstGeom>
        </p:spPr>
      </p:pic>
      <p:pic>
        <p:nvPicPr>
          <p:cNvPr id="21" name="Picture 20">
            <a:extLst>
              <a:ext uri="{FF2B5EF4-FFF2-40B4-BE49-F238E27FC236}">
                <a16:creationId xmlns:a16="http://schemas.microsoft.com/office/drawing/2014/main" id="{1670D1FF-F338-45DC-9957-45D76A968545}"/>
              </a:ext>
            </a:extLst>
          </p:cNvPr>
          <p:cNvPicPr>
            <a:picLocks noChangeAspect="1"/>
          </p:cNvPicPr>
          <p:nvPr/>
        </p:nvPicPr>
        <p:blipFill rotWithShape="1">
          <a:blip r:embed="rId10"/>
          <a:srcRect l="9322" t="13960" b="13162"/>
          <a:stretch/>
        </p:blipFill>
        <p:spPr>
          <a:xfrm>
            <a:off x="9243509" y="2322924"/>
            <a:ext cx="1093706" cy="658199"/>
          </a:xfrm>
          <a:prstGeom prst="rect">
            <a:avLst/>
          </a:prstGeom>
        </p:spPr>
      </p:pic>
      <p:cxnSp>
        <p:nvCxnSpPr>
          <p:cNvPr id="6" name="Straight Arrow Connector 5">
            <a:extLst>
              <a:ext uri="{FF2B5EF4-FFF2-40B4-BE49-F238E27FC236}">
                <a16:creationId xmlns:a16="http://schemas.microsoft.com/office/drawing/2014/main" id="{61E6B40E-7045-42F3-B3E4-A6612B8AE1A2}"/>
              </a:ext>
            </a:extLst>
          </p:cNvPr>
          <p:cNvCxnSpPr>
            <a:cxnSpLocks/>
          </p:cNvCxnSpPr>
          <p:nvPr/>
        </p:nvCxnSpPr>
        <p:spPr>
          <a:xfrm flipV="1">
            <a:off x="2330845" y="2557086"/>
            <a:ext cx="779906" cy="29608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5CF63A-B4D4-440E-8240-C84644E3FD48}"/>
              </a:ext>
            </a:extLst>
          </p:cNvPr>
          <p:cNvSpPr txBox="1"/>
          <p:nvPr/>
        </p:nvSpPr>
        <p:spPr>
          <a:xfrm>
            <a:off x="2200647" y="2266230"/>
            <a:ext cx="779906" cy="461665"/>
          </a:xfrm>
          <a:prstGeom prst="rect">
            <a:avLst/>
          </a:prstGeom>
          <a:noFill/>
        </p:spPr>
        <p:txBody>
          <a:bodyPr wrap="square" lIns="182880" tIns="146304" rIns="182880" bIns="146304" rtlCol="0">
            <a:spAutoFit/>
          </a:bodyPr>
          <a:lstStyle/>
          <a:p>
            <a:pPr algn="ctr">
              <a:lnSpc>
                <a:spcPct val="90000"/>
              </a:lnSpc>
              <a:spcAft>
                <a:spcPts val="600"/>
              </a:spcAft>
            </a:pPr>
            <a:r>
              <a:rPr lang="en-US" sz="1800" baseline="-25000">
                <a:gradFill>
                  <a:gsLst>
                    <a:gs pos="2917">
                      <a:schemeClr val="tx1"/>
                    </a:gs>
                    <a:gs pos="30000">
                      <a:schemeClr val="tx1"/>
                    </a:gs>
                  </a:gsLst>
                  <a:lin ang="5400000" scaled="0"/>
                </a:gradFill>
                <a:latin typeface="+mj-lt"/>
              </a:rPr>
              <a:t>+24%</a:t>
            </a:r>
          </a:p>
        </p:txBody>
      </p:sp>
      <p:pic>
        <p:nvPicPr>
          <p:cNvPr id="8" name="Picture 7">
            <a:extLst>
              <a:ext uri="{FF2B5EF4-FFF2-40B4-BE49-F238E27FC236}">
                <a16:creationId xmlns:a16="http://schemas.microsoft.com/office/drawing/2014/main" id="{159A1159-A2C1-4739-B0E5-FA83DDA29F57}"/>
              </a:ext>
            </a:extLst>
          </p:cNvPr>
          <p:cNvPicPr>
            <a:picLocks noChangeAspect="1"/>
          </p:cNvPicPr>
          <p:nvPr/>
        </p:nvPicPr>
        <p:blipFill rotWithShape="1">
          <a:blip r:embed="rId11"/>
          <a:srcRect l="15304" t="23691" r="15733" b="24489"/>
          <a:stretch/>
        </p:blipFill>
        <p:spPr>
          <a:xfrm>
            <a:off x="9757110" y="3229452"/>
            <a:ext cx="1457946" cy="658199"/>
          </a:xfrm>
          <a:prstGeom prst="rect">
            <a:avLst/>
          </a:prstGeom>
        </p:spPr>
      </p:pic>
    </p:spTree>
    <p:extLst>
      <p:ext uri="{BB962C8B-B14F-4D97-AF65-F5344CB8AC3E}">
        <p14:creationId xmlns:p14="http://schemas.microsoft.com/office/powerpoint/2010/main" val="1257002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a:t>Challenges for enterprises</a:t>
            </a:r>
          </a:p>
        </p:txBody>
      </p:sp>
      <p:sp>
        <p:nvSpPr>
          <p:cNvPr id="9" name="Text Placeholder 4">
            <a:extLst>
              <a:ext uri="{FF2B5EF4-FFF2-40B4-BE49-F238E27FC236}">
                <a16:creationId xmlns:a16="http://schemas.microsoft.com/office/drawing/2014/main" id="{CAF7C3E9-EE43-4897-8C74-D5A88A881757}"/>
              </a:ext>
            </a:extLst>
          </p:cNvPr>
          <p:cNvSpPr txBox="1">
            <a:spLocks/>
          </p:cNvSpPr>
          <p:nvPr/>
        </p:nvSpPr>
        <p:spPr>
          <a:xfrm>
            <a:off x="434975" y="1335493"/>
            <a:ext cx="5425498" cy="3742563"/>
          </a:xfrm>
          <a:prstGeom prst="rect">
            <a:avLst/>
          </a:prstGeom>
        </p:spPr>
        <p:txBody>
          <a:bodyPr vert="horz" wrap="square" lIns="0" tIns="0" rIns="0" bIns="0" rtlCol="0">
            <a:sp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t>While adding on-demand freelance talent to the mix is proving substantial, measurable results in speed and efficiency, the path to transforming existing policies and processes is largely undefined. </a:t>
            </a:r>
          </a:p>
          <a:p>
            <a:pPr marL="0" indent="0">
              <a:buNone/>
            </a:pPr>
            <a:endParaRPr lang="en-US" sz="1800"/>
          </a:p>
          <a:p>
            <a:pPr marL="0" indent="0">
              <a:buFont typeface="Arial" panose="020B0604020202020204" pitchFamily="34" charset="0"/>
              <a:buNone/>
            </a:pPr>
            <a:r>
              <a:rPr lang="en-US" sz="1800"/>
              <a:t>To be successful, enterprises must:</a:t>
            </a:r>
          </a:p>
          <a:p>
            <a:r>
              <a:rPr lang="en-US" sz="1800"/>
              <a:t>Change the mindset for how they approach work </a:t>
            </a:r>
          </a:p>
          <a:p>
            <a:r>
              <a:rPr lang="en-US" sz="1800"/>
              <a:t>Transform existing policies and processes</a:t>
            </a:r>
          </a:p>
          <a:p>
            <a:r>
              <a:rPr lang="en-US" sz="1800"/>
              <a:t>Develop an infrastructure that supports the complexities of an enterprise freelance program </a:t>
            </a:r>
          </a:p>
          <a:p>
            <a:pPr marL="0" indent="0">
              <a:buFont typeface="Arial" panose="020B0604020202020204" pitchFamily="34" charset="0"/>
              <a:buNone/>
            </a:pPr>
            <a:endParaRPr lang="en-US" sz="1800"/>
          </a:p>
        </p:txBody>
      </p:sp>
      <p:pic>
        <p:nvPicPr>
          <p:cNvPr id="13" name="Picture Placeholder 12" descr="A person sitting at a desk in front of a window&#10;&#10;Description generated with very high confidence">
            <a:extLst>
              <a:ext uri="{FF2B5EF4-FFF2-40B4-BE49-F238E27FC236}">
                <a16:creationId xmlns:a16="http://schemas.microsoft.com/office/drawing/2014/main" id="{203AE1D4-7243-4CD3-BE99-FC6A33CB4575}"/>
              </a:ext>
            </a:extLst>
          </p:cNvPr>
          <p:cNvPicPr>
            <a:picLocks noGrp="1" noChangeAspect="1"/>
          </p:cNvPicPr>
          <p:nvPr>
            <p:ph type="pic" sz="quarter" idx="10"/>
          </p:nvPr>
        </p:nvPicPr>
        <p:blipFill>
          <a:blip r:embed="rId3"/>
          <a:srcRect l="20918" r="20918"/>
          <a:stretch>
            <a:fillRect/>
          </a:stretch>
        </p:blipFill>
        <p:spPr>
          <a:xfrm>
            <a:off x="6334125" y="0"/>
            <a:ext cx="6102349" cy="6994525"/>
          </a:xfrm>
        </p:spPr>
      </p:pic>
      <p:sp>
        <p:nvSpPr>
          <p:cNvPr id="5" name="TextBox 4">
            <a:extLst>
              <a:ext uri="{FF2B5EF4-FFF2-40B4-BE49-F238E27FC236}">
                <a16:creationId xmlns:a16="http://schemas.microsoft.com/office/drawing/2014/main" id="{1507AEE9-C1AB-4C0A-9D7C-AAA09FCB4C2E}"/>
              </a:ext>
            </a:extLst>
          </p:cNvPr>
          <p:cNvSpPr txBox="1"/>
          <p:nvPr/>
        </p:nvSpPr>
        <p:spPr>
          <a:xfrm>
            <a:off x="272360" y="6638694"/>
            <a:ext cx="3874485" cy="420055"/>
          </a:xfrm>
          <a:prstGeom prst="rect">
            <a:avLst/>
          </a:prstGeom>
          <a:noFill/>
        </p:spPr>
        <p:txBody>
          <a:bodyPr wrap="square" lIns="182854" tIns="146283" rIns="182854" bIns="146283" rtlCol="0">
            <a:spAutoFit/>
          </a:bodyPr>
          <a:lstStyle/>
          <a:p>
            <a:pPr defTabSz="932509">
              <a:lnSpc>
                <a:spcPct val="90000"/>
              </a:lnSpc>
              <a:spcAft>
                <a:spcPts val="600"/>
              </a:spcAft>
            </a:pPr>
            <a:r>
              <a:rPr lang="en-US" sz="800">
                <a:gradFill>
                  <a:gsLst>
                    <a:gs pos="2917">
                      <a:srgbClr val="282828"/>
                    </a:gs>
                    <a:gs pos="30000">
                      <a:srgbClr val="282828"/>
                    </a:gs>
                  </a:gsLst>
                  <a:lin ang="5400000" scaled="0"/>
                </a:gradFill>
                <a:latin typeface="Segoe UI"/>
              </a:rPr>
              <a:t>Source: </a:t>
            </a:r>
            <a:r>
              <a:rPr lang="en-US" sz="800">
                <a:gradFill>
                  <a:gsLst>
                    <a:gs pos="2917">
                      <a:srgbClr val="282828"/>
                    </a:gs>
                    <a:gs pos="30000">
                      <a:srgbClr val="282828"/>
                    </a:gs>
                  </a:gsLst>
                  <a:lin ang="5400000" scaled="0"/>
                </a:gradFill>
              </a:rPr>
              <a:t>Upwork. (2018). 2018 Form S-1 Registration Statement. </a:t>
            </a:r>
            <a:endParaRPr lang="en-US" sz="800">
              <a:gradFill>
                <a:gsLst>
                  <a:gs pos="2917">
                    <a:srgbClr val="282828"/>
                  </a:gs>
                  <a:gs pos="30000">
                    <a:srgbClr val="282828"/>
                  </a:gs>
                </a:gsLst>
                <a:lin ang="5400000" scaled="0"/>
              </a:gradFill>
              <a:latin typeface="Segoe UI"/>
            </a:endParaRPr>
          </a:p>
        </p:txBody>
      </p:sp>
    </p:spTree>
    <p:extLst>
      <p:ext uri="{BB962C8B-B14F-4D97-AF65-F5344CB8AC3E}">
        <p14:creationId xmlns:p14="http://schemas.microsoft.com/office/powerpoint/2010/main" val="6258279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Microsoft 365 Freelance Toolkit</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a:xfrm>
            <a:off x="434975" y="4645024"/>
            <a:ext cx="2706624" cy="1333698"/>
          </a:xfrm>
        </p:spPr>
        <p:txBody>
          <a:bodyPr/>
          <a:lstStyle/>
          <a:p>
            <a:r>
              <a:rPr lang="en-US"/>
              <a:t>Internal communication </a:t>
            </a:r>
          </a:p>
          <a:p>
            <a:pPr lvl="1"/>
            <a:r>
              <a:rPr lang="en-US"/>
              <a:t>A one-stop shop for freelance program details and tools to help accelerate onboarding and adoption</a:t>
            </a:r>
          </a:p>
        </p:txBody>
      </p:sp>
      <p:sp>
        <p:nvSpPr>
          <p:cNvPr id="25" name="Text Placeholder 24">
            <a:extLst>
              <a:ext uri="{FF2B5EF4-FFF2-40B4-BE49-F238E27FC236}">
                <a16:creationId xmlns:a16="http://schemas.microsoft.com/office/drawing/2014/main" id="{0FBD5073-0F18-4D37-AD7B-1B964DCC13ED}"/>
              </a:ext>
            </a:extLst>
          </p:cNvPr>
          <p:cNvSpPr>
            <a:spLocks noGrp="1"/>
          </p:cNvSpPr>
          <p:nvPr>
            <p:ph type="body" sz="quarter" idx="12"/>
          </p:nvPr>
        </p:nvSpPr>
        <p:spPr>
          <a:xfrm>
            <a:off x="3387217" y="4645024"/>
            <a:ext cx="2706624" cy="1579920"/>
          </a:xfrm>
        </p:spPr>
        <p:txBody>
          <a:bodyPr/>
          <a:lstStyle/>
          <a:p>
            <a:r>
              <a:rPr lang="en-US"/>
              <a:t>Team-wide collaboration</a:t>
            </a:r>
          </a:p>
          <a:p>
            <a:pPr lvl="1"/>
            <a:r>
              <a:rPr lang="en-US"/>
              <a:t>A hub where teams can communicate, manage tasks, store shared files, and collaborate with external users</a:t>
            </a:r>
          </a:p>
        </p:txBody>
      </p:sp>
      <p:sp>
        <p:nvSpPr>
          <p:cNvPr id="26" name="Text Placeholder 25">
            <a:extLst>
              <a:ext uri="{FF2B5EF4-FFF2-40B4-BE49-F238E27FC236}">
                <a16:creationId xmlns:a16="http://schemas.microsoft.com/office/drawing/2014/main" id="{E2E25F62-18A2-48FD-AEBB-A7BB1F3FEA8A}"/>
              </a:ext>
            </a:extLst>
          </p:cNvPr>
          <p:cNvSpPr>
            <a:spLocks noGrp="1"/>
          </p:cNvSpPr>
          <p:nvPr>
            <p:ph type="body" sz="quarter" idx="13"/>
          </p:nvPr>
        </p:nvSpPr>
        <p:spPr>
          <a:xfrm>
            <a:off x="6281321" y="4645024"/>
            <a:ext cx="2706624" cy="1579920"/>
          </a:xfrm>
        </p:spPr>
        <p:txBody>
          <a:bodyPr/>
          <a:lstStyle/>
          <a:p>
            <a:r>
              <a:rPr lang="en-US"/>
              <a:t>Data analytics</a:t>
            </a:r>
          </a:p>
          <a:p>
            <a:pPr lvl="1"/>
            <a:r>
              <a:rPr lang="en-US"/>
              <a:t>Analytics to drive data-driven decisions, compare freelance KPIs to other staffing options, and identify effective groups and categories</a:t>
            </a:r>
          </a:p>
        </p:txBody>
      </p:sp>
      <p:sp>
        <p:nvSpPr>
          <p:cNvPr id="27" name="Text Placeholder 26">
            <a:extLst>
              <a:ext uri="{FF2B5EF4-FFF2-40B4-BE49-F238E27FC236}">
                <a16:creationId xmlns:a16="http://schemas.microsoft.com/office/drawing/2014/main" id="{FD0E58DD-3878-44B7-83F2-7F689F1CBD40}"/>
              </a:ext>
            </a:extLst>
          </p:cNvPr>
          <p:cNvSpPr>
            <a:spLocks noGrp="1"/>
          </p:cNvSpPr>
          <p:nvPr>
            <p:ph type="body" sz="quarter" idx="21"/>
          </p:nvPr>
        </p:nvSpPr>
        <p:spPr>
          <a:xfrm>
            <a:off x="9291700" y="4645024"/>
            <a:ext cx="2706624" cy="1579920"/>
          </a:xfrm>
        </p:spPr>
        <p:txBody>
          <a:bodyPr/>
          <a:lstStyle/>
          <a:p>
            <a:r>
              <a:rPr lang="en-US"/>
              <a:t>Workflow automation</a:t>
            </a:r>
          </a:p>
          <a:p>
            <a:pPr lvl="1"/>
            <a:r>
              <a:rPr lang="en-US"/>
              <a:t>Automated workflows to connect apps and services, send notifications, synchronize files, and collect data</a:t>
            </a:r>
          </a:p>
        </p:txBody>
      </p:sp>
      <p:grpSp>
        <p:nvGrpSpPr>
          <p:cNvPr id="4" name="Graphic 1">
            <a:extLst>
              <a:ext uri="{FF2B5EF4-FFF2-40B4-BE49-F238E27FC236}">
                <a16:creationId xmlns:a16="http://schemas.microsoft.com/office/drawing/2014/main" id="{02530B31-C568-4695-8801-0DF9B04C4297}"/>
              </a:ext>
            </a:extLst>
          </p:cNvPr>
          <p:cNvGrpSpPr/>
          <p:nvPr/>
        </p:nvGrpSpPr>
        <p:grpSpPr>
          <a:xfrm>
            <a:off x="9786331" y="2744152"/>
            <a:ext cx="1134101" cy="1134101"/>
            <a:chOff x="9786331" y="2594521"/>
            <a:chExt cx="1134101" cy="1134101"/>
          </a:xfrm>
        </p:grpSpPr>
        <p:sp>
          <p:nvSpPr>
            <p:cNvPr id="5" name="Freeform: Shape 4">
              <a:extLst>
                <a:ext uri="{FF2B5EF4-FFF2-40B4-BE49-F238E27FC236}">
                  <a16:creationId xmlns:a16="http://schemas.microsoft.com/office/drawing/2014/main" id="{8239FAA6-DBAA-45E3-B551-FA40D61B7680}"/>
                </a:ext>
              </a:extLst>
            </p:cNvPr>
            <p:cNvSpPr/>
            <p:nvPr/>
          </p:nvSpPr>
          <p:spPr>
            <a:xfrm>
              <a:off x="9786331" y="2594521"/>
              <a:ext cx="1134101" cy="1134101"/>
            </a:xfrm>
            <a:custGeom>
              <a:avLst/>
              <a:gdLst>
                <a:gd name="connsiteX0" fmla="*/ 764315 w 1134100"/>
                <a:gd name="connsiteY0" fmla="*/ 674274 h 1134100"/>
                <a:gd name="connsiteX1" fmla="*/ 1125509 w 1134100"/>
                <a:gd name="connsiteY1" fmla="*/ 674274 h 1134100"/>
                <a:gd name="connsiteX2" fmla="*/ 1125509 w 1134100"/>
                <a:gd name="connsiteY2" fmla="*/ 1034437 h 1134100"/>
                <a:gd name="connsiteX3" fmla="*/ 764315 w 1134100"/>
                <a:gd name="connsiteY3" fmla="*/ 1034437 h 1134100"/>
                <a:gd name="connsiteX4" fmla="*/ 764315 w 1134100"/>
                <a:gd name="connsiteY4" fmla="*/ 890441 h 1134100"/>
                <a:gd name="connsiteX5" fmla="*/ 529934 w 1134100"/>
                <a:gd name="connsiteY5" fmla="*/ 890441 h 1134100"/>
                <a:gd name="connsiteX6" fmla="*/ 295897 w 1134100"/>
                <a:gd name="connsiteY6" fmla="*/ 1125509 h 1134100"/>
                <a:gd name="connsiteX7" fmla="*/ 25775 w 1134100"/>
                <a:gd name="connsiteY7" fmla="*/ 854356 h 1134100"/>
                <a:gd name="connsiteX8" fmla="*/ 259812 w 1134100"/>
                <a:gd name="connsiteY8" fmla="*/ 619975 h 1134100"/>
                <a:gd name="connsiteX9" fmla="*/ 259812 w 1134100"/>
                <a:gd name="connsiteY9" fmla="*/ 385938 h 1134100"/>
                <a:gd name="connsiteX10" fmla="*/ 115816 w 1134100"/>
                <a:gd name="connsiteY10" fmla="*/ 385938 h 1134100"/>
                <a:gd name="connsiteX11" fmla="*/ 115816 w 1134100"/>
                <a:gd name="connsiteY11" fmla="*/ 25775 h 1134100"/>
                <a:gd name="connsiteX12" fmla="*/ 475979 w 1134100"/>
                <a:gd name="connsiteY12" fmla="*/ 25775 h 1134100"/>
                <a:gd name="connsiteX13" fmla="*/ 475979 w 1134100"/>
                <a:gd name="connsiteY13" fmla="*/ 385938 h 1134100"/>
                <a:gd name="connsiteX14" fmla="*/ 331982 w 1134100"/>
                <a:gd name="connsiteY14" fmla="*/ 385938 h 1134100"/>
                <a:gd name="connsiteX15" fmla="*/ 331982 w 1134100"/>
                <a:gd name="connsiteY15" fmla="*/ 619975 h 1134100"/>
                <a:gd name="connsiteX16" fmla="*/ 529934 w 1134100"/>
                <a:gd name="connsiteY16" fmla="*/ 818271 h 1134100"/>
                <a:gd name="connsiteX17" fmla="*/ 764315 w 1134100"/>
                <a:gd name="connsiteY17" fmla="*/ 818271 h 1134100"/>
                <a:gd name="connsiteX18" fmla="*/ 295897 w 1134100"/>
                <a:gd name="connsiteY18" fmla="*/ 1017941 h 1134100"/>
                <a:gd name="connsiteX19" fmla="*/ 458108 w 1134100"/>
                <a:gd name="connsiteY19" fmla="*/ 856074 h 1134100"/>
                <a:gd name="connsiteX20" fmla="*/ 295897 w 1134100"/>
                <a:gd name="connsiteY20" fmla="*/ 692145 h 1134100"/>
                <a:gd name="connsiteX21" fmla="*/ 133686 w 1134100"/>
                <a:gd name="connsiteY21" fmla="*/ 854356 h 1134100"/>
                <a:gd name="connsiteX22" fmla="*/ 187986 w 1134100"/>
                <a:gd name="connsiteY22" fmla="*/ 97945 h 1134100"/>
                <a:gd name="connsiteX23" fmla="*/ 187986 w 1134100"/>
                <a:gd name="connsiteY23" fmla="*/ 314112 h 1134100"/>
                <a:gd name="connsiteX24" fmla="*/ 403809 w 1134100"/>
                <a:gd name="connsiteY24" fmla="*/ 314112 h 1134100"/>
                <a:gd name="connsiteX25" fmla="*/ 403809 w 1134100"/>
                <a:gd name="connsiteY25" fmla="*/ 97945 h 1134100"/>
                <a:gd name="connsiteX26" fmla="*/ 1052308 w 1134100"/>
                <a:gd name="connsiteY26" fmla="*/ 962267 h 1134100"/>
                <a:gd name="connsiteX27" fmla="*/ 1052308 w 1134100"/>
                <a:gd name="connsiteY27" fmla="*/ 747475 h 1134100"/>
                <a:gd name="connsiteX28" fmla="*/ 836142 w 1134100"/>
                <a:gd name="connsiteY28" fmla="*/ 747475 h 1134100"/>
                <a:gd name="connsiteX29" fmla="*/ 836142 w 1134100"/>
                <a:gd name="connsiteY29" fmla="*/ 963642 h 113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4100" h="1134100">
                  <a:moveTo>
                    <a:pt x="764315" y="674274"/>
                  </a:moveTo>
                  <a:lnTo>
                    <a:pt x="1125509" y="674274"/>
                  </a:lnTo>
                  <a:lnTo>
                    <a:pt x="1125509" y="1034437"/>
                  </a:lnTo>
                  <a:lnTo>
                    <a:pt x="764315" y="1034437"/>
                  </a:lnTo>
                  <a:lnTo>
                    <a:pt x="764315" y="890441"/>
                  </a:lnTo>
                  <a:lnTo>
                    <a:pt x="529934" y="890441"/>
                  </a:lnTo>
                  <a:lnTo>
                    <a:pt x="295897" y="1125509"/>
                  </a:lnTo>
                  <a:lnTo>
                    <a:pt x="25775" y="854356"/>
                  </a:lnTo>
                  <a:lnTo>
                    <a:pt x="259812" y="619975"/>
                  </a:lnTo>
                  <a:lnTo>
                    <a:pt x="259812" y="385938"/>
                  </a:lnTo>
                  <a:lnTo>
                    <a:pt x="115816" y="385938"/>
                  </a:lnTo>
                  <a:lnTo>
                    <a:pt x="115816" y="25775"/>
                  </a:lnTo>
                  <a:lnTo>
                    <a:pt x="475979" y="25775"/>
                  </a:lnTo>
                  <a:lnTo>
                    <a:pt x="475979" y="385938"/>
                  </a:lnTo>
                  <a:lnTo>
                    <a:pt x="331982" y="385938"/>
                  </a:lnTo>
                  <a:lnTo>
                    <a:pt x="331982" y="619975"/>
                  </a:lnTo>
                  <a:lnTo>
                    <a:pt x="529934" y="818271"/>
                  </a:lnTo>
                  <a:lnTo>
                    <a:pt x="764315" y="818271"/>
                  </a:lnTo>
                  <a:close/>
                  <a:moveTo>
                    <a:pt x="295897" y="1017941"/>
                  </a:moveTo>
                  <a:lnTo>
                    <a:pt x="458108" y="856074"/>
                  </a:lnTo>
                  <a:lnTo>
                    <a:pt x="295897" y="692145"/>
                  </a:lnTo>
                  <a:lnTo>
                    <a:pt x="133686" y="854356"/>
                  </a:lnTo>
                  <a:close/>
                  <a:moveTo>
                    <a:pt x="187986" y="97945"/>
                  </a:moveTo>
                  <a:lnTo>
                    <a:pt x="187986" y="314112"/>
                  </a:lnTo>
                  <a:lnTo>
                    <a:pt x="403809" y="314112"/>
                  </a:lnTo>
                  <a:lnTo>
                    <a:pt x="403809" y="97945"/>
                  </a:lnTo>
                  <a:close/>
                  <a:moveTo>
                    <a:pt x="1052308" y="962267"/>
                  </a:moveTo>
                  <a:lnTo>
                    <a:pt x="1052308" y="747475"/>
                  </a:lnTo>
                  <a:lnTo>
                    <a:pt x="836142" y="747475"/>
                  </a:lnTo>
                  <a:lnTo>
                    <a:pt x="836142" y="963642"/>
                  </a:lnTo>
                  <a:close/>
                </a:path>
              </a:pathLst>
            </a:custGeom>
            <a:solidFill>
              <a:srgbClr val="C2C2C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6D1E881D-3D5A-4893-BE61-106D07FF410A}"/>
                </a:ext>
              </a:extLst>
            </p:cNvPr>
            <p:cNvSpPr/>
            <p:nvPr/>
          </p:nvSpPr>
          <p:spPr>
            <a:xfrm>
              <a:off x="10596697" y="3314847"/>
              <a:ext cx="240567" cy="240567"/>
            </a:xfrm>
            <a:custGeom>
              <a:avLst/>
              <a:gdLst>
                <a:gd name="connsiteX0" fmla="*/ 25775 w 240566"/>
                <a:gd name="connsiteY0" fmla="*/ 25775 h 240566"/>
                <a:gd name="connsiteX1" fmla="*/ 241942 w 240566"/>
                <a:gd name="connsiteY1" fmla="*/ 25775 h 240566"/>
                <a:gd name="connsiteX2" fmla="*/ 241942 w 240566"/>
                <a:gd name="connsiteY2" fmla="*/ 241941 h 240566"/>
                <a:gd name="connsiteX3" fmla="*/ 25775 w 240566"/>
                <a:gd name="connsiteY3" fmla="*/ 241941 h 240566"/>
              </a:gdLst>
              <a:ahLst/>
              <a:cxnLst>
                <a:cxn ang="0">
                  <a:pos x="connsiteX0" y="connsiteY0"/>
                </a:cxn>
                <a:cxn ang="0">
                  <a:pos x="connsiteX1" y="connsiteY1"/>
                </a:cxn>
                <a:cxn ang="0">
                  <a:pos x="connsiteX2" y="connsiteY2"/>
                </a:cxn>
                <a:cxn ang="0">
                  <a:pos x="connsiteX3" y="connsiteY3"/>
                </a:cxn>
              </a:cxnLst>
              <a:rect l="l" t="t" r="r" b="b"/>
              <a:pathLst>
                <a:path w="240566" h="240566">
                  <a:moveTo>
                    <a:pt x="25775" y="25775"/>
                  </a:moveTo>
                  <a:lnTo>
                    <a:pt x="241942" y="25775"/>
                  </a:lnTo>
                  <a:lnTo>
                    <a:pt x="241942" y="241941"/>
                  </a:lnTo>
                  <a:lnTo>
                    <a:pt x="25775" y="241941"/>
                  </a:lnTo>
                  <a:close/>
                </a:path>
              </a:pathLst>
            </a:custGeom>
            <a:solidFill>
              <a:schemeClr val="accent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BA2EDAE-1846-4C9C-8FC5-B5FA4E56FA67}"/>
                </a:ext>
              </a:extLst>
            </p:cNvPr>
            <p:cNvSpPr/>
            <p:nvPr/>
          </p:nvSpPr>
          <p:spPr>
            <a:xfrm>
              <a:off x="9948542" y="2666691"/>
              <a:ext cx="240567" cy="240567"/>
            </a:xfrm>
            <a:custGeom>
              <a:avLst/>
              <a:gdLst>
                <a:gd name="connsiteX0" fmla="*/ 25775 w 240566"/>
                <a:gd name="connsiteY0" fmla="*/ 25775 h 240566"/>
                <a:gd name="connsiteX1" fmla="*/ 241941 w 240566"/>
                <a:gd name="connsiteY1" fmla="*/ 25775 h 240566"/>
                <a:gd name="connsiteX2" fmla="*/ 241941 w 240566"/>
                <a:gd name="connsiteY2" fmla="*/ 241941 h 240566"/>
                <a:gd name="connsiteX3" fmla="*/ 25775 w 240566"/>
                <a:gd name="connsiteY3" fmla="*/ 241941 h 240566"/>
              </a:gdLst>
              <a:ahLst/>
              <a:cxnLst>
                <a:cxn ang="0">
                  <a:pos x="connsiteX0" y="connsiteY0"/>
                </a:cxn>
                <a:cxn ang="0">
                  <a:pos x="connsiteX1" y="connsiteY1"/>
                </a:cxn>
                <a:cxn ang="0">
                  <a:pos x="connsiteX2" y="connsiteY2"/>
                </a:cxn>
                <a:cxn ang="0">
                  <a:pos x="connsiteX3" y="connsiteY3"/>
                </a:cxn>
              </a:cxnLst>
              <a:rect l="l" t="t" r="r" b="b"/>
              <a:pathLst>
                <a:path w="240566" h="240566">
                  <a:moveTo>
                    <a:pt x="25775" y="25775"/>
                  </a:moveTo>
                  <a:lnTo>
                    <a:pt x="241941" y="25775"/>
                  </a:lnTo>
                  <a:lnTo>
                    <a:pt x="241941" y="241941"/>
                  </a:lnTo>
                  <a:lnTo>
                    <a:pt x="25775" y="241941"/>
                  </a:lnTo>
                  <a:close/>
                </a:path>
              </a:pathLst>
            </a:custGeom>
            <a:solidFill>
              <a:schemeClr val="accent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FD6E3D0-EA40-4BFE-BD43-C9B8AC64A477}"/>
                </a:ext>
              </a:extLst>
            </p:cNvPr>
            <p:cNvSpPr/>
            <p:nvPr/>
          </p:nvSpPr>
          <p:spPr>
            <a:xfrm>
              <a:off x="9883903" y="3250112"/>
              <a:ext cx="378034" cy="378034"/>
            </a:xfrm>
            <a:custGeom>
              <a:avLst/>
              <a:gdLst>
                <a:gd name="connsiteX0" fmla="*/ 36451 w 378033"/>
                <a:gd name="connsiteY0" fmla="*/ 198539 h 378033"/>
                <a:gd name="connsiteX1" fmla="*/ 198539 w 378033"/>
                <a:gd name="connsiteY1" fmla="*/ 36451 h 378033"/>
                <a:gd name="connsiteX2" fmla="*/ 360626 w 378033"/>
                <a:gd name="connsiteY2" fmla="*/ 198539 h 378033"/>
                <a:gd name="connsiteX3" fmla="*/ 198539 w 378033"/>
                <a:gd name="connsiteY3" fmla="*/ 360626 h 378033"/>
              </a:gdLst>
              <a:ahLst/>
              <a:cxnLst>
                <a:cxn ang="0">
                  <a:pos x="connsiteX0" y="connsiteY0"/>
                </a:cxn>
                <a:cxn ang="0">
                  <a:pos x="connsiteX1" y="connsiteY1"/>
                </a:cxn>
                <a:cxn ang="0">
                  <a:pos x="connsiteX2" y="connsiteY2"/>
                </a:cxn>
                <a:cxn ang="0">
                  <a:pos x="connsiteX3" y="connsiteY3"/>
                </a:cxn>
              </a:cxnLst>
              <a:rect l="l" t="t" r="r" b="b"/>
              <a:pathLst>
                <a:path w="378033" h="378033">
                  <a:moveTo>
                    <a:pt x="36451" y="198539"/>
                  </a:moveTo>
                  <a:lnTo>
                    <a:pt x="198539" y="36451"/>
                  </a:lnTo>
                  <a:lnTo>
                    <a:pt x="360626" y="198539"/>
                  </a:lnTo>
                  <a:lnTo>
                    <a:pt x="198539" y="360626"/>
                  </a:lnTo>
                  <a:close/>
                </a:path>
              </a:pathLst>
            </a:custGeom>
            <a:solidFill>
              <a:schemeClr val="accent1"/>
            </a:solidFill>
            <a:ln w="9525" cap="flat">
              <a:noFill/>
              <a:prstDash val="solid"/>
              <a:miter/>
            </a:ln>
          </p:spPr>
          <p:txBody>
            <a:bodyPr rtlCol="0" anchor="ctr"/>
            <a:lstStyle/>
            <a:p>
              <a:endParaRPr lang="en-US"/>
            </a:p>
          </p:txBody>
        </p:sp>
      </p:grpSp>
      <p:grpSp>
        <p:nvGrpSpPr>
          <p:cNvPr id="12" name="Graphic 10">
            <a:extLst>
              <a:ext uri="{FF2B5EF4-FFF2-40B4-BE49-F238E27FC236}">
                <a16:creationId xmlns:a16="http://schemas.microsoft.com/office/drawing/2014/main" id="{DD7323E5-2778-48C7-A93B-156CFD8A6553}"/>
              </a:ext>
            </a:extLst>
          </p:cNvPr>
          <p:cNvGrpSpPr/>
          <p:nvPr/>
        </p:nvGrpSpPr>
        <p:grpSpPr>
          <a:xfrm>
            <a:off x="7099140" y="2717572"/>
            <a:ext cx="1169542" cy="1169542"/>
            <a:chOff x="7065736" y="2567941"/>
            <a:chExt cx="1169542" cy="1169542"/>
          </a:xfrm>
        </p:grpSpPr>
        <p:sp>
          <p:nvSpPr>
            <p:cNvPr id="13" name="Freeform: Shape 12">
              <a:extLst>
                <a:ext uri="{FF2B5EF4-FFF2-40B4-BE49-F238E27FC236}">
                  <a16:creationId xmlns:a16="http://schemas.microsoft.com/office/drawing/2014/main" id="{838E2AE1-99B9-4847-9A90-F04389BC54CE}"/>
                </a:ext>
              </a:extLst>
            </p:cNvPr>
            <p:cNvSpPr/>
            <p:nvPr/>
          </p:nvSpPr>
          <p:spPr>
            <a:xfrm>
              <a:off x="7745487" y="3278880"/>
              <a:ext cx="425288" cy="318966"/>
            </a:xfrm>
            <a:custGeom>
              <a:avLst/>
              <a:gdLst>
                <a:gd name="connsiteX0" fmla="*/ 404378 w 425287"/>
                <a:gd name="connsiteY0" fmla="*/ 26580 h 318965"/>
                <a:gd name="connsiteX1" fmla="*/ 215479 w 425287"/>
                <a:gd name="connsiteY1" fmla="*/ 216188 h 318965"/>
                <a:gd name="connsiteX2" fmla="*/ 102069 w 425287"/>
                <a:gd name="connsiteY2" fmla="*/ 102069 h 318965"/>
                <a:gd name="connsiteX3" fmla="*/ 26580 w 425287"/>
                <a:gd name="connsiteY3" fmla="*/ 177912 h 318965"/>
                <a:gd name="connsiteX4" fmla="*/ 26580 w 425287"/>
                <a:gd name="connsiteY4" fmla="*/ 284589 h 318965"/>
                <a:gd name="connsiteX5" fmla="*/ 102069 w 425287"/>
                <a:gd name="connsiteY5" fmla="*/ 209100 h 318965"/>
                <a:gd name="connsiteX6" fmla="*/ 215479 w 425287"/>
                <a:gd name="connsiteY6" fmla="*/ 322864 h 318965"/>
                <a:gd name="connsiteX7" fmla="*/ 404378 w 425287"/>
                <a:gd name="connsiteY7" fmla="*/ 133611 h 318965"/>
                <a:gd name="connsiteX8" fmla="*/ 404378 w 425287"/>
                <a:gd name="connsiteY8" fmla="*/ 26580 h 3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287" h="318965">
                  <a:moveTo>
                    <a:pt x="404378" y="26580"/>
                  </a:moveTo>
                  <a:lnTo>
                    <a:pt x="215479" y="216188"/>
                  </a:lnTo>
                  <a:lnTo>
                    <a:pt x="102069" y="102069"/>
                  </a:lnTo>
                  <a:lnTo>
                    <a:pt x="26580" y="177912"/>
                  </a:lnTo>
                  <a:lnTo>
                    <a:pt x="26580" y="284589"/>
                  </a:lnTo>
                  <a:lnTo>
                    <a:pt x="102069" y="209100"/>
                  </a:lnTo>
                  <a:lnTo>
                    <a:pt x="215479" y="322864"/>
                  </a:lnTo>
                  <a:lnTo>
                    <a:pt x="404378" y="133611"/>
                  </a:lnTo>
                  <a:lnTo>
                    <a:pt x="404378" y="26580"/>
                  </a:lnTo>
                  <a:close/>
                </a:path>
              </a:pathLst>
            </a:custGeom>
            <a:solidFill>
              <a:srgbClr val="2F2F2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A6CBBA-601A-45CD-A936-B98E1F628673}"/>
                </a:ext>
              </a:extLst>
            </p:cNvPr>
            <p:cNvSpPr/>
            <p:nvPr/>
          </p:nvSpPr>
          <p:spPr>
            <a:xfrm>
              <a:off x="7065736" y="2567941"/>
              <a:ext cx="1169542" cy="1169542"/>
            </a:xfrm>
            <a:custGeom>
              <a:avLst/>
              <a:gdLst>
                <a:gd name="connsiteX0" fmla="*/ 555355 w 1169541"/>
                <a:gd name="connsiteY0" fmla="*/ 1159618 h 1169541"/>
                <a:gd name="connsiteX1" fmla="*/ 630844 w 1169541"/>
                <a:gd name="connsiteY1" fmla="*/ 1159618 h 1169541"/>
                <a:gd name="connsiteX2" fmla="*/ 630844 w 1169541"/>
                <a:gd name="connsiteY2" fmla="*/ 630844 h 1169541"/>
                <a:gd name="connsiteX3" fmla="*/ 1159618 w 1169541"/>
                <a:gd name="connsiteY3" fmla="*/ 630844 h 1169541"/>
                <a:gd name="connsiteX4" fmla="*/ 1159618 w 1169541"/>
                <a:gd name="connsiteY4" fmla="*/ 555355 h 1169541"/>
                <a:gd name="connsiteX5" fmla="*/ 630844 w 1169541"/>
                <a:gd name="connsiteY5" fmla="*/ 555355 h 1169541"/>
                <a:gd name="connsiteX6" fmla="*/ 630844 w 1169541"/>
                <a:gd name="connsiteY6" fmla="*/ 26580 h 1169541"/>
                <a:gd name="connsiteX7" fmla="*/ 555355 w 1169541"/>
                <a:gd name="connsiteY7" fmla="*/ 26580 h 1169541"/>
                <a:gd name="connsiteX8" fmla="*/ 555355 w 1169541"/>
                <a:gd name="connsiteY8" fmla="*/ 555355 h 1169541"/>
                <a:gd name="connsiteX9" fmla="*/ 26580 w 1169541"/>
                <a:gd name="connsiteY9" fmla="*/ 555355 h 1169541"/>
                <a:gd name="connsiteX10" fmla="*/ 26580 w 1169541"/>
                <a:gd name="connsiteY10" fmla="*/ 630844 h 1169541"/>
                <a:gd name="connsiteX11" fmla="*/ 555355 w 1169541"/>
                <a:gd name="connsiteY11" fmla="*/ 630844 h 1169541"/>
                <a:gd name="connsiteX12" fmla="*/ 555355 w 1169541"/>
                <a:gd name="connsiteY12" fmla="*/ 1159618 h 116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9541" h="1169541">
                  <a:moveTo>
                    <a:pt x="555355" y="1159618"/>
                  </a:moveTo>
                  <a:lnTo>
                    <a:pt x="630844" y="1159618"/>
                  </a:lnTo>
                  <a:lnTo>
                    <a:pt x="630844" y="630844"/>
                  </a:lnTo>
                  <a:lnTo>
                    <a:pt x="1159618" y="630844"/>
                  </a:lnTo>
                  <a:lnTo>
                    <a:pt x="1159618" y="555355"/>
                  </a:lnTo>
                  <a:lnTo>
                    <a:pt x="630844" y="555355"/>
                  </a:lnTo>
                  <a:lnTo>
                    <a:pt x="630844" y="26580"/>
                  </a:lnTo>
                  <a:lnTo>
                    <a:pt x="555355" y="26580"/>
                  </a:lnTo>
                  <a:lnTo>
                    <a:pt x="555355" y="555355"/>
                  </a:lnTo>
                  <a:lnTo>
                    <a:pt x="26580" y="555355"/>
                  </a:lnTo>
                  <a:lnTo>
                    <a:pt x="26580" y="630844"/>
                  </a:lnTo>
                  <a:lnTo>
                    <a:pt x="555355" y="630844"/>
                  </a:lnTo>
                  <a:lnTo>
                    <a:pt x="555355" y="1159618"/>
                  </a:lnTo>
                  <a:close/>
                </a:path>
              </a:pathLst>
            </a:custGeom>
            <a:solidFill>
              <a:srgbClr val="C2C2C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B075904-1E21-4559-9253-DA15615F05C1}"/>
                </a:ext>
              </a:extLst>
            </p:cNvPr>
            <p:cNvSpPr/>
            <p:nvPr/>
          </p:nvSpPr>
          <p:spPr>
            <a:xfrm>
              <a:off x="7141224" y="2718918"/>
              <a:ext cx="106322" cy="354407"/>
            </a:xfrm>
            <a:custGeom>
              <a:avLst/>
              <a:gdLst>
                <a:gd name="connsiteX0" fmla="*/ 26580 w 106321"/>
                <a:gd name="connsiteY0" fmla="*/ 26581 h 354406"/>
                <a:gd name="connsiteX1" fmla="*/ 102069 w 106321"/>
                <a:gd name="connsiteY1" fmla="*/ 26581 h 354406"/>
                <a:gd name="connsiteX2" fmla="*/ 102069 w 106321"/>
                <a:gd name="connsiteY2" fmla="*/ 328535 h 354406"/>
                <a:gd name="connsiteX3" fmla="*/ 26580 w 106321"/>
                <a:gd name="connsiteY3" fmla="*/ 328535 h 354406"/>
              </a:gdLst>
              <a:ahLst/>
              <a:cxnLst>
                <a:cxn ang="0">
                  <a:pos x="connsiteX0" y="connsiteY0"/>
                </a:cxn>
                <a:cxn ang="0">
                  <a:pos x="connsiteX1" y="connsiteY1"/>
                </a:cxn>
                <a:cxn ang="0">
                  <a:pos x="connsiteX2" y="connsiteY2"/>
                </a:cxn>
                <a:cxn ang="0">
                  <a:pos x="connsiteX3" y="connsiteY3"/>
                </a:cxn>
              </a:cxnLst>
              <a:rect l="l" t="t" r="r" b="b"/>
              <a:pathLst>
                <a:path w="106321" h="354406">
                  <a:moveTo>
                    <a:pt x="26580" y="26581"/>
                  </a:moveTo>
                  <a:lnTo>
                    <a:pt x="102069" y="26581"/>
                  </a:lnTo>
                  <a:lnTo>
                    <a:pt x="102069" y="328535"/>
                  </a:lnTo>
                  <a:lnTo>
                    <a:pt x="26580" y="328535"/>
                  </a:lnTo>
                  <a:close/>
                </a:path>
              </a:pathLst>
            </a:custGeom>
            <a:solidFill>
              <a:srgbClr val="2F2F2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5E2A336-36F4-471D-92ED-A214787816AB}"/>
                </a:ext>
              </a:extLst>
            </p:cNvPr>
            <p:cNvSpPr/>
            <p:nvPr/>
          </p:nvSpPr>
          <p:spPr>
            <a:xfrm>
              <a:off x="7745487" y="2794406"/>
              <a:ext cx="248085" cy="106322"/>
            </a:xfrm>
            <a:custGeom>
              <a:avLst/>
              <a:gdLst>
                <a:gd name="connsiteX0" fmla="*/ 26581 w 248084"/>
                <a:gd name="connsiteY0" fmla="*/ 26580 h 106321"/>
                <a:gd name="connsiteX1" fmla="*/ 253046 w 248084"/>
                <a:gd name="connsiteY1" fmla="*/ 26580 h 106321"/>
                <a:gd name="connsiteX2" fmla="*/ 253046 w 248084"/>
                <a:gd name="connsiteY2" fmla="*/ 102069 h 106321"/>
                <a:gd name="connsiteX3" fmla="*/ 26581 w 248084"/>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248084" h="106321">
                  <a:moveTo>
                    <a:pt x="26581" y="26580"/>
                  </a:moveTo>
                  <a:lnTo>
                    <a:pt x="253046" y="26580"/>
                  </a:lnTo>
                  <a:lnTo>
                    <a:pt x="253046" y="102069"/>
                  </a:lnTo>
                  <a:lnTo>
                    <a:pt x="26581" y="102069"/>
                  </a:lnTo>
                  <a:close/>
                </a:path>
              </a:pathLst>
            </a:custGeom>
            <a:solidFill>
              <a:srgbClr val="2F2F2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372DED3-DA4E-4703-9AD5-EE8C354188D1}"/>
                </a:ext>
              </a:extLst>
            </p:cNvPr>
            <p:cNvSpPr/>
            <p:nvPr/>
          </p:nvSpPr>
          <p:spPr>
            <a:xfrm>
              <a:off x="7443533" y="2643429"/>
              <a:ext cx="106322" cy="425288"/>
            </a:xfrm>
            <a:custGeom>
              <a:avLst/>
              <a:gdLst>
                <a:gd name="connsiteX0" fmla="*/ 26580 w 106321"/>
                <a:gd name="connsiteY0" fmla="*/ 26580 h 425287"/>
                <a:gd name="connsiteX1" fmla="*/ 102069 w 106321"/>
                <a:gd name="connsiteY1" fmla="*/ 26580 h 425287"/>
                <a:gd name="connsiteX2" fmla="*/ 102069 w 106321"/>
                <a:gd name="connsiteY2" fmla="*/ 404378 h 425287"/>
                <a:gd name="connsiteX3" fmla="*/ 26580 w 106321"/>
                <a:gd name="connsiteY3" fmla="*/ 404378 h 425287"/>
              </a:gdLst>
              <a:ahLst/>
              <a:cxnLst>
                <a:cxn ang="0">
                  <a:pos x="connsiteX0" y="connsiteY0"/>
                </a:cxn>
                <a:cxn ang="0">
                  <a:pos x="connsiteX1" y="connsiteY1"/>
                </a:cxn>
                <a:cxn ang="0">
                  <a:pos x="connsiteX2" y="connsiteY2"/>
                </a:cxn>
                <a:cxn ang="0">
                  <a:pos x="connsiteX3" y="connsiteY3"/>
                </a:cxn>
              </a:cxnLst>
              <a:rect l="l" t="t" r="r" b="b"/>
              <a:pathLst>
                <a:path w="106321" h="425287">
                  <a:moveTo>
                    <a:pt x="26580" y="26580"/>
                  </a:moveTo>
                  <a:lnTo>
                    <a:pt x="102069" y="26580"/>
                  </a:lnTo>
                  <a:lnTo>
                    <a:pt x="102069" y="404378"/>
                  </a:lnTo>
                  <a:lnTo>
                    <a:pt x="26580" y="404378"/>
                  </a:lnTo>
                  <a:close/>
                </a:path>
              </a:pathLst>
            </a:custGeom>
            <a:solidFill>
              <a:schemeClr val="accent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E4A271-CA0C-4082-8F93-A7F135B7FCED}"/>
                </a:ext>
              </a:extLst>
            </p:cNvPr>
            <p:cNvSpPr/>
            <p:nvPr/>
          </p:nvSpPr>
          <p:spPr>
            <a:xfrm>
              <a:off x="7292201" y="2794406"/>
              <a:ext cx="106322" cy="248085"/>
            </a:xfrm>
            <a:custGeom>
              <a:avLst/>
              <a:gdLst>
                <a:gd name="connsiteX0" fmla="*/ 26580 w 106321"/>
                <a:gd name="connsiteY0" fmla="*/ 26580 h 248084"/>
                <a:gd name="connsiteX1" fmla="*/ 102069 w 106321"/>
                <a:gd name="connsiteY1" fmla="*/ 26580 h 248084"/>
                <a:gd name="connsiteX2" fmla="*/ 102069 w 106321"/>
                <a:gd name="connsiteY2" fmla="*/ 253046 h 248084"/>
                <a:gd name="connsiteX3" fmla="*/ 26580 w 106321"/>
                <a:gd name="connsiteY3" fmla="*/ 253046 h 248084"/>
              </a:gdLst>
              <a:ahLst/>
              <a:cxnLst>
                <a:cxn ang="0">
                  <a:pos x="connsiteX0" y="connsiteY0"/>
                </a:cxn>
                <a:cxn ang="0">
                  <a:pos x="connsiteX1" y="connsiteY1"/>
                </a:cxn>
                <a:cxn ang="0">
                  <a:pos x="connsiteX2" y="connsiteY2"/>
                </a:cxn>
                <a:cxn ang="0">
                  <a:pos x="connsiteX3" y="connsiteY3"/>
                </a:cxn>
              </a:cxnLst>
              <a:rect l="l" t="t" r="r" b="b"/>
              <a:pathLst>
                <a:path w="106321" h="248084">
                  <a:moveTo>
                    <a:pt x="26580" y="26580"/>
                  </a:moveTo>
                  <a:lnTo>
                    <a:pt x="102069" y="26580"/>
                  </a:lnTo>
                  <a:lnTo>
                    <a:pt x="102069" y="253046"/>
                  </a:lnTo>
                  <a:lnTo>
                    <a:pt x="26580" y="253046"/>
                  </a:lnTo>
                  <a:close/>
                </a:path>
              </a:pathLst>
            </a:custGeom>
            <a:solidFill>
              <a:srgbClr val="2F2F2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38E0BDC-0094-4304-9FF0-07DFD6CD5576}"/>
                </a:ext>
              </a:extLst>
            </p:cNvPr>
            <p:cNvSpPr/>
            <p:nvPr/>
          </p:nvSpPr>
          <p:spPr>
            <a:xfrm>
              <a:off x="7141221" y="3323178"/>
              <a:ext cx="354407" cy="354407"/>
            </a:xfrm>
            <a:custGeom>
              <a:avLst/>
              <a:gdLst>
                <a:gd name="connsiteX0" fmla="*/ 119084 w 354406"/>
                <a:gd name="connsiteY0" fmla="*/ 38279 h 354406"/>
                <a:gd name="connsiteX1" fmla="*/ 38279 w 354406"/>
                <a:gd name="connsiteY1" fmla="*/ 119083 h 354406"/>
                <a:gd name="connsiteX2" fmla="*/ 26584 w 354406"/>
                <a:gd name="connsiteY2" fmla="*/ 177561 h 354406"/>
                <a:gd name="connsiteX3" fmla="*/ 38279 w 354406"/>
                <a:gd name="connsiteY3" fmla="*/ 236392 h 354406"/>
                <a:gd name="connsiteX4" fmla="*/ 70885 w 354406"/>
                <a:gd name="connsiteY4" fmla="*/ 284591 h 354406"/>
                <a:gd name="connsiteX5" fmla="*/ 119084 w 354406"/>
                <a:gd name="connsiteY5" fmla="*/ 316842 h 354406"/>
                <a:gd name="connsiteX6" fmla="*/ 177561 w 354406"/>
                <a:gd name="connsiteY6" fmla="*/ 328892 h 354406"/>
                <a:gd name="connsiteX7" fmla="*/ 236392 w 354406"/>
                <a:gd name="connsiteY7" fmla="*/ 316842 h 354406"/>
                <a:gd name="connsiteX8" fmla="*/ 328893 w 354406"/>
                <a:gd name="connsiteY8" fmla="*/ 177561 h 354406"/>
                <a:gd name="connsiteX9" fmla="*/ 177561 w 354406"/>
                <a:gd name="connsiteY9" fmla="*/ 177561 h 354406"/>
                <a:gd name="connsiteX10" fmla="*/ 177561 w 354406"/>
                <a:gd name="connsiteY10" fmla="*/ 26583 h 354406"/>
                <a:gd name="connsiteX11" fmla="*/ 119084 w 354406"/>
                <a:gd name="connsiteY11" fmla="*/ 38279 h 35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06" h="354406">
                  <a:moveTo>
                    <a:pt x="119084" y="38279"/>
                  </a:moveTo>
                  <a:cubicBezTo>
                    <a:pt x="82751" y="53805"/>
                    <a:pt x="53807" y="82750"/>
                    <a:pt x="38279" y="119083"/>
                  </a:cubicBezTo>
                  <a:cubicBezTo>
                    <a:pt x="30438" y="137576"/>
                    <a:pt x="26458" y="157476"/>
                    <a:pt x="26584" y="177561"/>
                  </a:cubicBezTo>
                  <a:cubicBezTo>
                    <a:pt x="26450" y="197762"/>
                    <a:pt x="30429" y="217779"/>
                    <a:pt x="38279" y="236392"/>
                  </a:cubicBezTo>
                  <a:cubicBezTo>
                    <a:pt x="46034" y="254357"/>
                    <a:pt x="57095" y="270709"/>
                    <a:pt x="70885" y="284591"/>
                  </a:cubicBezTo>
                  <a:cubicBezTo>
                    <a:pt x="84693" y="298385"/>
                    <a:pt x="101067" y="309340"/>
                    <a:pt x="119084" y="316842"/>
                  </a:cubicBezTo>
                  <a:cubicBezTo>
                    <a:pt x="137500" y="324965"/>
                    <a:pt x="157434" y="329073"/>
                    <a:pt x="177561" y="328892"/>
                  </a:cubicBezTo>
                  <a:cubicBezTo>
                    <a:pt x="197807" y="329123"/>
                    <a:pt x="217868" y="325015"/>
                    <a:pt x="236392" y="316842"/>
                  </a:cubicBezTo>
                  <a:cubicBezTo>
                    <a:pt x="292340" y="293132"/>
                    <a:pt x="328740" y="238324"/>
                    <a:pt x="328893" y="177561"/>
                  </a:cubicBezTo>
                  <a:lnTo>
                    <a:pt x="177561" y="177561"/>
                  </a:lnTo>
                  <a:lnTo>
                    <a:pt x="177561" y="26583"/>
                  </a:lnTo>
                  <a:cubicBezTo>
                    <a:pt x="157475" y="26459"/>
                    <a:pt x="137576" y="30439"/>
                    <a:pt x="119084" y="38279"/>
                  </a:cubicBezTo>
                  <a:close/>
                </a:path>
              </a:pathLst>
            </a:custGeom>
            <a:solidFill>
              <a:srgbClr val="2F2F2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151E912-7D44-47CA-BCDA-4101D88F0A47}"/>
                </a:ext>
              </a:extLst>
            </p:cNvPr>
            <p:cNvSpPr/>
            <p:nvPr/>
          </p:nvSpPr>
          <p:spPr>
            <a:xfrm>
              <a:off x="7367690" y="3247687"/>
              <a:ext cx="177203" cy="177203"/>
            </a:xfrm>
            <a:custGeom>
              <a:avLst/>
              <a:gdLst>
                <a:gd name="connsiteX0" fmla="*/ 165862 w 177203"/>
                <a:gd name="connsiteY0" fmla="*/ 119085 h 177203"/>
                <a:gd name="connsiteX1" fmla="*/ 133611 w 177203"/>
                <a:gd name="connsiteY1" fmla="*/ 70886 h 177203"/>
                <a:gd name="connsiteX2" fmla="*/ 85412 w 177203"/>
                <a:gd name="connsiteY2" fmla="*/ 38281 h 177203"/>
                <a:gd name="connsiteX3" fmla="*/ 26580 w 177203"/>
                <a:gd name="connsiteY3" fmla="*/ 26585 h 177203"/>
                <a:gd name="connsiteX4" fmla="*/ 26580 w 177203"/>
                <a:gd name="connsiteY4" fmla="*/ 177563 h 177203"/>
                <a:gd name="connsiteX5" fmla="*/ 177912 w 177203"/>
                <a:gd name="connsiteY5" fmla="*/ 177563 h 177203"/>
                <a:gd name="connsiteX6" fmla="*/ 165862 w 177203"/>
                <a:gd name="connsiteY6" fmla="*/ 119085 h 17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03" h="177203">
                  <a:moveTo>
                    <a:pt x="165862" y="119085"/>
                  </a:moveTo>
                  <a:cubicBezTo>
                    <a:pt x="158359" y="101067"/>
                    <a:pt x="147405" y="84694"/>
                    <a:pt x="133611" y="70886"/>
                  </a:cubicBezTo>
                  <a:cubicBezTo>
                    <a:pt x="119729" y="57096"/>
                    <a:pt x="103377" y="46035"/>
                    <a:pt x="85412" y="38281"/>
                  </a:cubicBezTo>
                  <a:cubicBezTo>
                    <a:pt x="66807" y="30402"/>
                    <a:pt x="46784" y="26422"/>
                    <a:pt x="26580" y="26585"/>
                  </a:cubicBezTo>
                  <a:lnTo>
                    <a:pt x="26580" y="177563"/>
                  </a:lnTo>
                  <a:lnTo>
                    <a:pt x="177912" y="177563"/>
                  </a:lnTo>
                  <a:cubicBezTo>
                    <a:pt x="178093" y="157436"/>
                    <a:pt x="173985" y="137500"/>
                    <a:pt x="165862" y="119085"/>
                  </a:cubicBez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53163A7-61F0-4434-90C1-3BD265B4A6DA}"/>
                </a:ext>
              </a:extLst>
            </p:cNvPr>
            <p:cNvSpPr/>
            <p:nvPr/>
          </p:nvSpPr>
          <p:spPr>
            <a:xfrm>
              <a:off x="7745487" y="2643429"/>
              <a:ext cx="354407" cy="106322"/>
            </a:xfrm>
            <a:custGeom>
              <a:avLst/>
              <a:gdLst>
                <a:gd name="connsiteX0" fmla="*/ 26581 w 354406"/>
                <a:gd name="connsiteY0" fmla="*/ 26580 h 106321"/>
                <a:gd name="connsiteX1" fmla="*/ 328535 w 354406"/>
                <a:gd name="connsiteY1" fmla="*/ 26580 h 106321"/>
                <a:gd name="connsiteX2" fmla="*/ 328535 w 354406"/>
                <a:gd name="connsiteY2" fmla="*/ 102069 h 106321"/>
                <a:gd name="connsiteX3" fmla="*/ 26581 w 354406"/>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354406" h="106321">
                  <a:moveTo>
                    <a:pt x="26581" y="26580"/>
                  </a:moveTo>
                  <a:lnTo>
                    <a:pt x="328535" y="26580"/>
                  </a:lnTo>
                  <a:lnTo>
                    <a:pt x="328535" y="102069"/>
                  </a:lnTo>
                  <a:lnTo>
                    <a:pt x="26581" y="102069"/>
                  </a:lnTo>
                  <a:close/>
                </a:path>
              </a:pathLst>
            </a:custGeom>
            <a:solidFill>
              <a:srgbClr val="2F2F2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07D3B84-3C44-4248-8A72-0B2D72ACE5C6}"/>
                </a:ext>
              </a:extLst>
            </p:cNvPr>
            <p:cNvSpPr/>
            <p:nvPr/>
          </p:nvSpPr>
          <p:spPr>
            <a:xfrm>
              <a:off x="7745487" y="2945738"/>
              <a:ext cx="425288" cy="106322"/>
            </a:xfrm>
            <a:custGeom>
              <a:avLst/>
              <a:gdLst>
                <a:gd name="connsiteX0" fmla="*/ 26581 w 425287"/>
                <a:gd name="connsiteY0" fmla="*/ 26580 h 106321"/>
                <a:gd name="connsiteX1" fmla="*/ 404378 w 425287"/>
                <a:gd name="connsiteY1" fmla="*/ 26580 h 106321"/>
                <a:gd name="connsiteX2" fmla="*/ 404378 w 425287"/>
                <a:gd name="connsiteY2" fmla="*/ 102069 h 106321"/>
                <a:gd name="connsiteX3" fmla="*/ 26581 w 425287"/>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425287" h="106321">
                  <a:moveTo>
                    <a:pt x="26581" y="26580"/>
                  </a:moveTo>
                  <a:lnTo>
                    <a:pt x="404378" y="26580"/>
                  </a:lnTo>
                  <a:lnTo>
                    <a:pt x="404378" y="102069"/>
                  </a:lnTo>
                  <a:lnTo>
                    <a:pt x="26581" y="102069"/>
                  </a:lnTo>
                  <a:close/>
                </a:path>
              </a:pathLst>
            </a:custGeom>
            <a:solidFill>
              <a:srgbClr val="2F2F2F"/>
            </a:solidFill>
            <a:ln w="9525" cap="flat">
              <a:noFill/>
              <a:prstDash val="solid"/>
              <a:miter/>
            </a:ln>
          </p:spPr>
          <p:txBody>
            <a:bodyPr rtlCol="0" anchor="ctr"/>
            <a:lstStyle/>
            <a:p>
              <a:endParaRPr lang="en-US"/>
            </a:p>
          </p:txBody>
        </p:sp>
      </p:grpSp>
      <p:pic>
        <p:nvPicPr>
          <p:cNvPr id="41" name="Picture 40">
            <a:extLst>
              <a:ext uri="{FF2B5EF4-FFF2-40B4-BE49-F238E27FC236}">
                <a16:creationId xmlns:a16="http://schemas.microsoft.com/office/drawing/2014/main" id="{4ED0E57F-2888-4636-A67C-0523F8080C82}"/>
              </a:ext>
            </a:extLst>
          </p:cNvPr>
          <p:cNvPicPr>
            <a:picLocks noChangeAspect="1"/>
          </p:cNvPicPr>
          <p:nvPr/>
        </p:nvPicPr>
        <p:blipFill>
          <a:blip r:embed="rId3"/>
          <a:stretch>
            <a:fillRect/>
          </a:stretch>
        </p:blipFill>
        <p:spPr>
          <a:xfrm>
            <a:off x="4064203" y="2687436"/>
            <a:ext cx="1352653" cy="1281065"/>
          </a:xfrm>
          <a:prstGeom prst="rect">
            <a:avLst/>
          </a:prstGeom>
        </p:spPr>
      </p:pic>
      <p:grpSp>
        <p:nvGrpSpPr>
          <p:cNvPr id="44" name="Graphic 42">
            <a:extLst>
              <a:ext uri="{FF2B5EF4-FFF2-40B4-BE49-F238E27FC236}">
                <a16:creationId xmlns:a16="http://schemas.microsoft.com/office/drawing/2014/main" id="{BB064292-5BC8-4D15-A990-63026D6D1810}"/>
              </a:ext>
            </a:extLst>
          </p:cNvPr>
          <p:cNvGrpSpPr/>
          <p:nvPr/>
        </p:nvGrpSpPr>
        <p:grpSpPr>
          <a:xfrm>
            <a:off x="1139469" y="2816122"/>
            <a:ext cx="1278268" cy="1162062"/>
            <a:chOff x="1139469" y="2666491"/>
            <a:chExt cx="1278268" cy="1162062"/>
          </a:xfrm>
        </p:grpSpPr>
        <p:sp>
          <p:nvSpPr>
            <p:cNvPr id="45" name="Freeform: Shape 44">
              <a:extLst>
                <a:ext uri="{FF2B5EF4-FFF2-40B4-BE49-F238E27FC236}">
                  <a16:creationId xmlns:a16="http://schemas.microsoft.com/office/drawing/2014/main" id="{E326433C-CBAE-4FAC-9AE5-881D21D4CB97}"/>
                </a:ext>
              </a:extLst>
            </p:cNvPr>
            <p:cNvSpPr/>
            <p:nvPr/>
          </p:nvSpPr>
          <p:spPr>
            <a:xfrm>
              <a:off x="1139469" y="2666491"/>
              <a:ext cx="1278268" cy="1162062"/>
            </a:xfrm>
            <a:custGeom>
              <a:avLst/>
              <a:gdLst>
                <a:gd name="connsiteX0" fmla="*/ 29052 w 1278268"/>
                <a:gd name="connsiteY0" fmla="*/ 29052 h 1162062"/>
                <a:gd name="connsiteX1" fmla="*/ 29052 w 1278268"/>
                <a:gd name="connsiteY1" fmla="*/ 881231 h 1162062"/>
                <a:gd name="connsiteX2" fmla="*/ 183993 w 1278268"/>
                <a:gd name="connsiteY2" fmla="*/ 881231 h 1162062"/>
                <a:gd name="connsiteX3" fmla="*/ 183993 w 1278268"/>
                <a:gd name="connsiteY3" fmla="*/ 1168647 h 1162062"/>
                <a:gd name="connsiteX4" fmla="*/ 471410 w 1278268"/>
                <a:gd name="connsiteY4" fmla="*/ 881231 h 1162062"/>
                <a:gd name="connsiteX5" fmla="*/ 1268585 w 1278268"/>
                <a:gd name="connsiteY5" fmla="*/ 881231 h 1162062"/>
                <a:gd name="connsiteX6" fmla="*/ 1268585 w 1278268"/>
                <a:gd name="connsiteY6" fmla="*/ 29052 h 1162062"/>
                <a:gd name="connsiteX7" fmla="*/ 571347 w 1278268"/>
                <a:gd name="connsiteY7" fmla="*/ 493877 h 1162062"/>
                <a:gd name="connsiteX8" fmla="*/ 565150 w 1278268"/>
                <a:gd name="connsiteY8" fmla="*/ 524090 h 1162062"/>
                <a:gd name="connsiteX9" fmla="*/ 524090 w 1278268"/>
                <a:gd name="connsiteY9" fmla="*/ 565150 h 1162062"/>
                <a:gd name="connsiteX10" fmla="*/ 493876 w 1278268"/>
                <a:gd name="connsiteY10" fmla="*/ 571347 h 1162062"/>
                <a:gd name="connsiteX11" fmla="*/ 493876 w 1278268"/>
                <a:gd name="connsiteY11" fmla="*/ 493877 h 1162062"/>
                <a:gd name="connsiteX12" fmla="*/ 416406 w 1278268"/>
                <a:gd name="connsiteY12" fmla="*/ 493877 h 1162062"/>
                <a:gd name="connsiteX13" fmla="*/ 416406 w 1278268"/>
                <a:gd name="connsiteY13" fmla="*/ 338935 h 1162062"/>
                <a:gd name="connsiteX14" fmla="*/ 571347 w 1278268"/>
                <a:gd name="connsiteY14" fmla="*/ 338935 h 1162062"/>
                <a:gd name="connsiteX15" fmla="*/ 881231 w 1278268"/>
                <a:gd name="connsiteY15" fmla="*/ 493877 h 1162062"/>
                <a:gd name="connsiteX16" fmla="*/ 875033 w 1278268"/>
                <a:gd name="connsiteY16" fmla="*/ 524090 h 1162062"/>
                <a:gd name="connsiteX17" fmla="*/ 833973 w 1278268"/>
                <a:gd name="connsiteY17" fmla="*/ 565150 h 1162062"/>
                <a:gd name="connsiteX18" fmla="*/ 803760 w 1278268"/>
                <a:gd name="connsiteY18" fmla="*/ 571347 h 1162062"/>
                <a:gd name="connsiteX19" fmla="*/ 803760 w 1278268"/>
                <a:gd name="connsiteY19" fmla="*/ 493877 h 1162062"/>
                <a:gd name="connsiteX20" fmla="*/ 726289 w 1278268"/>
                <a:gd name="connsiteY20" fmla="*/ 493877 h 1162062"/>
                <a:gd name="connsiteX21" fmla="*/ 726289 w 1278268"/>
                <a:gd name="connsiteY21" fmla="*/ 338935 h 1162062"/>
                <a:gd name="connsiteX22" fmla="*/ 881231 w 1278268"/>
                <a:gd name="connsiteY22" fmla="*/ 338935 h 11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8268" h="1162062">
                  <a:moveTo>
                    <a:pt x="29052" y="29052"/>
                  </a:moveTo>
                  <a:lnTo>
                    <a:pt x="29052" y="881231"/>
                  </a:lnTo>
                  <a:lnTo>
                    <a:pt x="183993" y="881231"/>
                  </a:lnTo>
                  <a:lnTo>
                    <a:pt x="183993" y="1168647"/>
                  </a:lnTo>
                  <a:lnTo>
                    <a:pt x="471410" y="881231"/>
                  </a:lnTo>
                  <a:lnTo>
                    <a:pt x="1268585" y="881231"/>
                  </a:lnTo>
                  <a:lnTo>
                    <a:pt x="1268585" y="29052"/>
                  </a:lnTo>
                  <a:close/>
                  <a:moveTo>
                    <a:pt x="571347" y="493877"/>
                  </a:moveTo>
                  <a:cubicBezTo>
                    <a:pt x="571498" y="504277"/>
                    <a:pt x="569383" y="514588"/>
                    <a:pt x="565150" y="524090"/>
                  </a:cubicBezTo>
                  <a:cubicBezTo>
                    <a:pt x="557104" y="542447"/>
                    <a:pt x="542447" y="557104"/>
                    <a:pt x="524090" y="565150"/>
                  </a:cubicBezTo>
                  <a:cubicBezTo>
                    <a:pt x="514588" y="569383"/>
                    <a:pt x="504277" y="571498"/>
                    <a:pt x="493876" y="571347"/>
                  </a:cubicBezTo>
                  <a:lnTo>
                    <a:pt x="493876" y="493877"/>
                  </a:lnTo>
                  <a:lnTo>
                    <a:pt x="416406" y="493877"/>
                  </a:lnTo>
                  <a:lnTo>
                    <a:pt x="416406" y="338935"/>
                  </a:lnTo>
                  <a:lnTo>
                    <a:pt x="571347" y="338935"/>
                  </a:lnTo>
                  <a:close/>
                  <a:moveTo>
                    <a:pt x="881231" y="493877"/>
                  </a:moveTo>
                  <a:cubicBezTo>
                    <a:pt x="881382" y="504277"/>
                    <a:pt x="879267" y="514588"/>
                    <a:pt x="875033" y="524090"/>
                  </a:cubicBezTo>
                  <a:cubicBezTo>
                    <a:pt x="866987" y="542447"/>
                    <a:pt x="852330" y="557104"/>
                    <a:pt x="833973" y="565150"/>
                  </a:cubicBezTo>
                  <a:cubicBezTo>
                    <a:pt x="824472" y="569383"/>
                    <a:pt x="814160" y="571498"/>
                    <a:pt x="803760" y="571347"/>
                  </a:cubicBezTo>
                  <a:lnTo>
                    <a:pt x="803760" y="493877"/>
                  </a:lnTo>
                  <a:lnTo>
                    <a:pt x="726289" y="493877"/>
                  </a:lnTo>
                  <a:lnTo>
                    <a:pt x="726289" y="338935"/>
                  </a:lnTo>
                  <a:lnTo>
                    <a:pt x="881231" y="338935"/>
                  </a:lnTo>
                  <a:close/>
                </a:path>
              </a:pathLst>
            </a:custGeom>
            <a:solidFill>
              <a:srgbClr val="C2C2C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C7F5C45-E8BE-4230-94F9-FAB8B500789E}"/>
                </a:ext>
              </a:extLst>
            </p:cNvPr>
            <p:cNvSpPr/>
            <p:nvPr/>
          </p:nvSpPr>
          <p:spPr>
            <a:xfrm>
              <a:off x="1526824" y="2976375"/>
              <a:ext cx="193677" cy="271148"/>
            </a:xfrm>
            <a:custGeom>
              <a:avLst/>
              <a:gdLst>
                <a:gd name="connsiteX0" fmla="*/ 29052 w 193677"/>
                <a:gd name="connsiteY0" fmla="*/ 183993 h 271147"/>
                <a:gd name="connsiteX1" fmla="*/ 106522 w 193677"/>
                <a:gd name="connsiteY1" fmla="*/ 183993 h 271147"/>
                <a:gd name="connsiteX2" fmla="*/ 106522 w 193677"/>
                <a:gd name="connsiteY2" fmla="*/ 261464 h 271147"/>
                <a:gd name="connsiteX3" fmla="*/ 136736 w 193677"/>
                <a:gd name="connsiteY3" fmla="*/ 255266 h 271147"/>
                <a:gd name="connsiteX4" fmla="*/ 177796 w 193677"/>
                <a:gd name="connsiteY4" fmla="*/ 214207 h 271147"/>
                <a:gd name="connsiteX5" fmla="*/ 183993 w 193677"/>
                <a:gd name="connsiteY5" fmla="*/ 183993 h 271147"/>
                <a:gd name="connsiteX6" fmla="*/ 183993 w 193677"/>
                <a:gd name="connsiteY6" fmla="*/ 29052 h 271147"/>
                <a:gd name="connsiteX7" fmla="*/ 29052 w 193677"/>
                <a:gd name="connsiteY7" fmla="*/ 29052 h 27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77" h="271147">
                  <a:moveTo>
                    <a:pt x="29052" y="183993"/>
                  </a:moveTo>
                  <a:lnTo>
                    <a:pt x="106522" y="183993"/>
                  </a:lnTo>
                  <a:lnTo>
                    <a:pt x="106522" y="261464"/>
                  </a:lnTo>
                  <a:cubicBezTo>
                    <a:pt x="116923" y="261615"/>
                    <a:pt x="127234" y="259500"/>
                    <a:pt x="136736" y="255266"/>
                  </a:cubicBezTo>
                  <a:cubicBezTo>
                    <a:pt x="155093" y="247221"/>
                    <a:pt x="169750" y="232564"/>
                    <a:pt x="177796" y="214207"/>
                  </a:cubicBezTo>
                  <a:cubicBezTo>
                    <a:pt x="182029" y="204705"/>
                    <a:pt x="184144" y="194394"/>
                    <a:pt x="183993" y="183993"/>
                  </a:cubicBezTo>
                  <a:lnTo>
                    <a:pt x="183993" y="29052"/>
                  </a:lnTo>
                  <a:lnTo>
                    <a:pt x="29052" y="29052"/>
                  </a:ln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BB613EE-601D-48D2-A6F3-11278AD2E813}"/>
                </a:ext>
              </a:extLst>
            </p:cNvPr>
            <p:cNvSpPr/>
            <p:nvPr/>
          </p:nvSpPr>
          <p:spPr>
            <a:xfrm>
              <a:off x="1836707" y="2976375"/>
              <a:ext cx="193677" cy="271148"/>
            </a:xfrm>
            <a:custGeom>
              <a:avLst/>
              <a:gdLst>
                <a:gd name="connsiteX0" fmla="*/ 29052 w 193677"/>
                <a:gd name="connsiteY0" fmla="*/ 183993 h 271147"/>
                <a:gd name="connsiteX1" fmla="*/ 106522 w 193677"/>
                <a:gd name="connsiteY1" fmla="*/ 183993 h 271147"/>
                <a:gd name="connsiteX2" fmla="*/ 106522 w 193677"/>
                <a:gd name="connsiteY2" fmla="*/ 261464 h 271147"/>
                <a:gd name="connsiteX3" fmla="*/ 136736 w 193677"/>
                <a:gd name="connsiteY3" fmla="*/ 255266 h 271147"/>
                <a:gd name="connsiteX4" fmla="*/ 177796 w 193677"/>
                <a:gd name="connsiteY4" fmla="*/ 214207 h 271147"/>
                <a:gd name="connsiteX5" fmla="*/ 183993 w 193677"/>
                <a:gd name="connsiteY5" fmla="*/ 183993 h 271147"/>
                <a:gd name="connsiteX6" fmla="*/ 183993 w 193677"/>
                <a:gd name="connsiteY6" fmla="*/ 29052 h 271147"/>
                <a:gd name="connsiteX7" fmla="*/ 29052 w 193677"/>
                <a:gd name="connsiteY7" fmla="*/ 29052 h 27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77" h="271147">
                  <a:moveTo>
                    <a:pt x="29052" y="183993"/>
                  </a:moveTo>
                  <a:lnTo>
                    <a:pt x="106522" y="183993"/>
                  </a:lnTo>
                  <a:lnTo>
                    <a:pt x="106522" y="261464"/>
                  </a:lnTo>
                  <a:cubicBezTo>
                    <a:pt x="116923" y="261615"/>
                    <a:pt x="127234" y="259500"/>
                    <a:pt x="136736" y="255266"/>
                  </a:cubicBezTo>
                  <a:cubicBezTo>
                    <a:pt x="155093" y="247221"/>
                    <a:pt x="169750" y="232564"/>
                    <a:pt x="177796" y="214207"/>
                  </a:cubicBezTo>
                  <a:cubicBezTo>
                    <a:pt x="182029" y="204705"/>
                    <a:pt x="184144" y="194394"/>
                    <a:pt x="183993" y="183993"/>
                  </a:cubicBezTo>
                  <a:lnTo>
                    <a:pt x="183993" y="29052"/>
                  </a:lnTo>
                  <a:lnTo>
                    <a:pt x="29052" y="29052"/>
                  </a:lnTo>
                  <a:close/>
                </a:path>
              </a:pathLst>
            </a:custGeom>
            <a:solidFill>
              <a:schemeClr val="accent1"/>
            </a:solidFill>
            <a:ln w="9525" cap="flat">
              <a:noFill/>
              <a:prstDash val="solid"/>
              <a:miter/>
            </a:ln>
          </p:spPr>
          <p:txBody>
            <a:bodyPr rtlCol="0" anchor="ctr"/>
            <a:lstStyle/>
            <a:p>
              <a:endParaRPr lang="en-US"/>
            </a:p>
          </p:txBody>
        </p:sp>
      </p:grpSp>
      <p:sp>
        <p:nvSpPr>
          <p:cNvPr id="31" name="Speech Bubble: Oval 8">
            <a:extLst>
              <a:ext uri="{FF2B5EF4-FFF2-40B4-BE49-F238E27FC236}">
                <a16:creationId xmlns:a16="http://schemas.microsoft.com/office/drawing/2014/main" id="{9535CEAD-F211-4AC4-BF44-89B05A99D9E6}"/>
              </a:ext>
            </a:extLst>
          </p:cNvPr>
          <p:cNvSpPr/>
          <p:nvPr/>
        </p:nvSpPr>
        <p:spPr>
          <a:xfrm>
            <a:off x="434975" y="1594695"/>
            <a:ext cx="2845781" cy="3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898323">
              <a:lnSpc>
                <a:spcPct val="120000"/>
              </a:lnSpc>
              <a:defRPr/>
            </a:pPr>
            <a:r>
              <a:rPr lang="en-US" sz="1200" i="1">
                <a:solidFill>
                  <a:schemeClr val="tx1"/>
                </a:solidFill>
                <a:latin typeface="Segoe UI" panose="020B0502040204020203" pitchFamily="34" charset="0"/>
                <a:ea typeface="Segoe UI Light" panose="020B0502040204020203" pitchFamily="34" charset="0"/>
                <a:cs typeface="Segoe UI" panose="020B0502040204020203" pitchFamily="34" charset="0"/>
              </a:rPr>
              <a:t>“How do I roll out my program, while adhering to our company policy and compliance?”</a:t>
            </a:r>
          </a:p>
        </p:txBody>
      </p:sp>
      <p:sp>
        <p:nvSpPr>
          <p:cNvPr id="32" name="Speech Bubble: Oval 38">
            <a:extLst>
              <a:ext uri="{FF2B5EF4-FFF2-40B4-BE49-F238E27FC236}">
                <a16:creationId xmlns:a16="http://schemas.microsoft.com/office/drawing/2014/main" id="{AF3FFFC1-09B9-48FA-AA39-C29EAD34B539}"/>
              </a:ext>
            </a:extLst>
          </p:cNvPr>
          <p:cNvSpPr/>
          <p:nvPr/>
        </p:nvSpPr>
        <p:spPr>
          <a:xfrm>
            <a:off x="3387217" y="1594695"/>
            <a:ext cx="2706624" cy="3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898323">
              <a:lnSpc>
                <a:spcPct val="120000"/>
              </a:lnSpc>
              <a:defRPr/>
            </a:pPr>
            <a:r>
              <a:rPr lang="en-US" sz="1200" i="1">
                <a:solidFill>
                  <a:schemeClr val="tx1"/>
                </a:solidFill>
                <a:latin typeface="Segoe UI" panose="020B0502040204020203" pitchFamily="34" charset="0"/>
                <a:ea typeface="Segoe UI Light" panose="020B0502040204020203" pitchFamily="34" charset="0"/>
                <a:cs typeface="Segoe UI" panose="020B0502040204020203" pitchFamily="34" charset="0"/>
              </a:rPr>
              <a:t>“How do I share files &amp; collaborate effectively with freelances in an IT-supported way?”</a:t>
            </a:r>
          </a:p>
        </p:txBody>
      </p:sp>
      <p:sp>
        <p:nvSpPr>
          <p:cNvPr id="33" name="Speech Bubble: Oval 40">
            <a:extLst>
              <a:ext uri="{FF2B5EF4-FFF2-40B4-BE49-F238E27FC236}">
                <a16:creationId xmlns:a16="http://schemas.microsoft.com/office/drawing/2014/main" id="{08A3C919-4AB9-46B9-B41B-4558F7AAC1CE}"/>
              </a:ext>
            </a:extLst>
          </p:cNvPr>
          <p:cNvSpPr/>
          <p:nvPr/>
        </p:nvSpPr>
        <p:spPr>
          <a:xfrm>
            <a:off x="6281321" y="1594695"/>
            <a:ext cx="2593952" cy="660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898323">
              <a:lnSpc>
                <a:spcPct val="120000"/>
              </a:lnSpc>
              <a:defRPr/>
            </a:pPr>
            <a:r>
              <a:rPr lang="en-US" sz="1200" i="1">
                <a:solidFill>
                  <a:schemeClr val="tx1"/>
                </a:solidFill>
                <a:latin typeface="Segoe UI" panose="020B0502040204020203" pitchFamily="34" charset="0"/>
                <a:ea typeface="Segoe UI Light" panose="020B0502040204020203" pitchFamily="34" charset="0"/>
                <a:cs typeface="Segoe UI" panose="020B0502040204020203" pitchFamily="34" charset="0"/>
              </a:rPr>
              <a:t>“How do I track the effectiveness of freelancers to convince others to sign-up?”</a:t>
            </a:r>
          </a:p>
        </p:txBody>
      </p:sp>
      <p:sp>
        <p:nvSpPr>
          <p:cNvPr id="34" name="Speech Bubble: Oval 41">
            <a:extLst>
              <a:ext uri="{FF2B5EF4-FFF2-40B4-BE49-F238E27FC236}">
                <a16:creationId xmlns:a16="http://schemas.microsoft.com/office/drawing/2014/main" id="{28A2FF43-AC4F-4257-B485-8E9913EA915C}"/>
              </a:ext>
            </a:extLst>
          </p:cNvPr>
          <p:cNvSpPr/>
          <p:nvPr/>
        </p:nvSpPr>
        <p:spPr>
          <a:xfrm>
            <a:off x="9291700" y="1594695"/>
            <a:ext cx="2593952" cy="656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898323">
              <a:lnSpc>
                <a:spcPct val="120000"/>
              </a:lnSpc>
              <a:defRPr/>
            </a:pPr>
            <a:r>
              <a:rPr lang="en-US" sz="1200" i="1">
                <a:solidFill>
                  <a:schemeClr val="tx1"/>
                </a:solidFill>
                <a:latin typeface="Segoe UI" panose="020B0502040204020203" pitchFamily="34" charset="0"/>
                <a:ea typeface="Segoe UI Light" panose="020B0502040204020203" pitchFamily="34" charset="0"/>
                <a:cs typeface="Segoe UI" panose="020B0502040204020203" pitchFamily="34" charset="0"/>
              </a:rPr>
              <a:t>“How do I automatically create a ticket for my program operator to review large projects?”</a:t>
            </a:r>
          </a:p>
        </p:txBody>
      </p:sp>
    </p:spTree>
    <p:extLst>
      <p:ext uri="{BB962C8B-B14F-4D97-AF65-F5344CB8AC3E}">
        <p14:creationId xmlns:p14="http://schemas.microsoft.com/office/powerpoint/2010/main" val="36090341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Internal communication</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a:xfrm>
            <a:off x="501479" y="4860103"/>
            <a:ext cx="3461945" cy="1395254"/>
          </a:xfrm>
        </p:spPr>
        <p:txBody>
          <a:bodyPr/>
          <a:lstStyle/>
          <a:p>
            <a:pPr lvl="1"/>
            <a:r>
              <a:rPr lang="en-US" sz="1400"/>
              <a:t>A SharePoint communication site that provides a repository for program documentation</a:t>
            </a:r>
          </a:p>
          <a:p>
            <a:pPr lvl="1"/>
            <a:r>
              <a:rPr lang="en-US" sz="1400">
                <a:solidFill>
                  <a:schemeClr val="tx1"/>
                </a:solidFill>
              </a:rPr>
              <a:t>A curated talent pool of SharePoint experts to help enterprises customize their communication sites </a:t>
            </a:r>
            <a:endParaRPr lang="en-US" sz="1400"/>
          </a:p>
        </p:txBody>
      </p:sp>
      <p:sp>
        <p:nvSpPr>
          <p:cNvPr id="25" name="Text Placeholder 24">
            <a:extLst>
              <a:ext uri="{FF2B5EF4-FFF2-40B4-BE49-F238E27FC236}">
                <a16:creationId xmlns:a16="http://schemas.microsoft.com/office/drawing/2014/main" id="{0FBD5073-0F18-4D37-AD7B-1B964DCC13ED}"/>
              </a:ext>
            </a:extLst>
          </p:cNvPr>
          <p:cNvSpPr>
            <a:spLocks noGrp="1"/>
          </p:cNvSpPr>
          <p:nvPr>
            <p:ph type="body" sz="quarter" idx="12"/>
          </p:nvPr>
        </p:nvSpPr>
        <p:spPr>
          <a:xfrm>
            <a:off x="4436118" y="4860103"/>
            <a:ext cx="3461945" cy="1497846"/>
          </a:xfrm>
        </p:spPr>
        <p:txBody>
          <a:bodyPr/>
          <a:lstStyle/>
          <a:p>
            <a:r>
              <a:rPr lang="en-US" sz="1400">
                <a:solidFill>
                  <a:schemeClr val="tx1"/>
                </a:solidFill>
                <a:latin typeface="+mn-lt"/>
              </a:rPr>
              <a:t>A SharePoint communication site template that includes an FAQ seeded with the top questions from enterprise employees </a:t>
            </a:r>
          </a:p>
          <a:p>
            <a:r>
              <a:rPr lang="en-US" sz="1400">
                <a:solidFill>
                  <a:schemeClr val="tx1"/>
                </a:solidFill>
                <a:latin typeface="+mn-lt"/>
              </a:rPr>
              <a:t>A prepopulated hiring template to help employees start engaging with freelancers </a:t>
            </a:r>
          </a:p>
          <a:p>
            <a:endParaRPr lang="en-US" sz="1400">
              <a:solidFill>
                <a:schemeClr val="tx1"/>
              </a:solidFill>
              <a:latin typeface="+mn-lt"/>
            </a:endParaRPr>
          </a:p>
        </p:txBody>
      </p:sp>
      <p:sp>
        <p:nvSpPr>
          <p:cNvPr id="26" name="Text Placeholder 25">
            <a:extLst>
              <a:ext uri="{FF2B5EF4-FFF2-40B4-BE49-F238E27FC236}">
                <a16:creationId xmlns:a16="http://schemas.microsoft.com/office/drawing/2014/main" id="{E2E25F62-18A2-48FD-AEBB-A7BB1F3FEA8A}"/>
              </a:ext>
            </a:extLst>
          </p:cNvPr>
          <p:cNvSpPr>
            <a:spLocks noGrp="1"/>
          </p:cNvSpPr>
          <p:nvPr>
            <p:ph type="body" sz="quarter" idx="13"/>
          </p:nvPr>
        </p:nvSpPr>
        <p:spPr>
          <a:xfrm>
            <a:off x="8370757" y="4860103"/>
            <a:ext cx="3446544" cy="1077218"/>
          </a:xfrm>
        </p:spPr>
        <p:txBody>
          <a:bodyPr/>
          <a:lstStyle/>
          <a:p>
            <a:r>
              <a:rPr lang="en-US" sz="1400">
                <a:solidFill>
                  <a:schemeClr val="tx1"/>
                </a:solidFill>
                <a:latin typeface="+mn-lt"/>
              </a:rPr>
              <a:t>As employees begin thinking about working with freelancers, we've found that it's important to provide access to as much information as possible, and to make onboarding clear and simple. </a:t>
            </a:r>
            <a:r>
              <a:rPr lang="en-US" sz="1400" dirty="0">
                <a:solidFill>
                  <a:schemeClr val="tx1"/>
                </a:solidFill>
                <a:latin typeface="+mn-lt"/>
                <a:hlinkClick r:id="rId3"/>
              </a:rPr>
              <a:t>Learn more</a:t>
            </a:r>
            <a:endParaRPr lang="en-US" sz="1400">
              <a:solidFill>
                <a:schemeClr val="tx1"/>
              </a:solidFill>
              <a:latin typeface="+mn-lt"/>
            </a:endParaRPr>
          </a:p>
        </p:txBody>
      </p:sp>
      <p:sp>
        <p:nvSpPr>
          <p:cNvPr id="31" name="Text Placeholder 4">
            <a:extLst>
              <a:ext uri="{FF2B5EF4-FFF2-40B4-BE49-F238E27FC236}">
                <a16:creationId xmlns:a16="http://schemas.microsoft.com/office/drawing/2014/main" id="{1F52787A-0C68-40FC-BF6F-9F81C0432A55}"/>
              </a:ext>
            </a:extLst>
          </p:cNvPr>
          <p:cNvSpPr txBox="1">
            <a:spLocks/>
          </p:cNvSpPr>
          <p:nvPr/>
        </p:nvSpPr>
        <p:spPr>
          <a:xfrm>
            <a:off x="434975" y="1467572"/>
            <a:ext cx="11191759" cy="75882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Employees need a place where they can learn how the program works, fulfill their training requirements, and review best practices for working with freelancers. </a:t>
            </a:r>
          </a:p>
          <a:p>
            <a:endParaRPr lang="en-US" sz="1800"/>
          </a:p>
        </p:txBody>
      </p:sp>
      <p:sp>
        <p:nvSpPr>
          <p:cNvPr id="32" name="Text Placeholder 23">
            <a:extLst>
              <a:ext uri="{FF2B5EF4-FFF2-40B4-BE49-F238E27FC236}">
                <a16:creationId xmlns:a16="http://schemas.microsoft.com/office/drawing/2014/main" id="{88CF3861-0F24-4B5C-B917-CACE59DA13C0}"/>
              </a:ext>
            </a:extLst>
          </p:cNvPr>
          <p:cNvSpPr txBox="1">
            <a:spLocks/>
          </p:cNvSpPr>
          <p:nvPr/>
        </p:nvSpPr>
        <p:spPr>
          <a:xfrm>
            <a:off x="501479" y="2349500"/>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b="1"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Tools</a:t>
            </a:r>
          </a:p>
        </p:txBody>
      </p:sp>
      <p:sp>
        <p:nvSpPr>
          <p:cNvPr id="33" name="Text Placeholder 24">
            <a:extLst>
              <a:ext uri="{FF2B5EF4-FFF2-40B4-BE49-F238E27FC236}">
                <a16:creationId xmlns:a16="http://schemas.microsoft.com/office/drawing/2014/main" id="{2D3D21A0-88C6-4BFF-BC62-3D3AF9336C77}"/>
              </a:ext>
            </a:extLst>
          </p:cNvPr>
          <p:cNvSpPr txBox="1">
            <a:spLocks/>
          </p:cNvSpPr>
          <p:nvPr/>
        </p:nvSpPr>
        <p:spPr>
          <a:xfrm>
            <a:off x="4436118" y="2349499"/>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Templates</a:t>
            </a:r>
          </a:p>
        </p:txBody>
      </p:sp>
      <p:sp>
        <p:nvSpPr>
          <p:cNvPr id="34" name="Text Placeholder 25">
            <a:extLst>
              <a:ext uri="{FF2B5EF4-FFF2-40B4-BE49-F238E27FC236}">
                <a16:creationId xmlns:a16="http://schemas.microsoft.com/office/drawing/2014/main" id="{B4B87D3C-BF48-4D37-AF88-B0B5C99D1571}"/>
              </a:ext>
            </a:extLst>
          </p:cNvPr>
          <p:cNvSpPr txBox="1">
            <a:spLocks/>
          </p:cNvSpPr>
          <p:nvPr/>
        </p:nvSpPr>
        <p:spPr>
          <a:xfrm>
            <a:off x="8370757" y="2349498"/>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Best practices</a:t>
            </a:r>
          </a:p>
        </p:txBody>
      </p:sp>
      <p:pic>
        <p:nvPicPr>
          <p:cNvPr id="35" name="Picture 34" descr="A screenshot of a cell phone&#10;&#10;Description generated with very high confidence">
            <a:extLst>
              <a:ext uri="{FF2B5EF4-FFF2-40B4-BE49-F238E27FC236}">
                <a16:creationId xmlns:a16="http://schemas.microsoft.com/office/drawing/2014/main" id="{FA305291-C954-423C-91CF-C0594782A2BD}"/>
              </a:ext>
            </a:extLst>
          </p:cNvPr>
          <p:cNvPicPr/>
          <p:nvPr/>
        </p:nvPicPr>
        <p:blipFill>
          <a:blip r:embed="rId4">
            <a:extLst>
              <a:ext uri="{28A0092B-C50C-407E-A947-70E740481C1C}">
                <a14:useLocalDpi xmlns:a14="http://schemas.microsoft.com/office/drawing/2010/main" val="0"/>
              </a:ext>
            </a:extLst>
          </a:blip>
          <a:stretch>
            <a:fillRect/>
          </a:stretch>
        </p:blipFill>
        <p:spPr>
          <a:xfrm>
            <a:off x="501479" y="2877177"/>
            <a:ext cx="3286778" cy="1656030"/>
          </a:xfrm>
          <a:prstGeom prst="rect">
            <a:avLst/>
          </a:prstGeom>
        </p:spPr>
      </p:pic>
      <p:grpSp>
        <p:nvGrpSpPr>
          <p:cNvPr id="11" name="Group 10">
            <a:extLst>
              <a:ext uri="{FF2B5EF4-FFF2-40B4-BE49-F238E27FC236}">
                <a16:creationId xmlns:a16="http://schemas.microsoft.com/office/drawing/2014/main" id="{609711AD-255D-4737-825B-C639E77F167A}"/>
              </a:ext>
            </a:extLst>
          </p:cNvPr>
          <p:cNvGrpSpPr/>
          <p:nvPr/>
        </p:nvGrpSpPr>
        <p:grpSpPr>
          <a:xfrm>
            <a:off x="4416840" y="2872681"/>
            <a:ext cx="3308455" cy="1636736"/>
            <a:chOff x="4416840" y="2872681"/>
            <a:chExt cx="3308455" cy="1636736"/>
          </a:xfrm>
        </p:grpSpPr>
        <p:pic>
          <p:nvPicPr>
            <p:cNvPr id="10" name="Picture 9">
              <a:extLst>
                <a:ext uri="{FF2B5EF4-FFF2-40B4-BE49-F238E27FC236}">
                  <a16:creationId xmlns:a16="http://schemas.microsoft.com/office/drawing/2014/main" id="{A4A4620E-74E7-4188-A3C2-F1FE094326DF}"/>
                </a:ext>
              </a:extLst>
            </p:cNvPr>
            <p:cNvPicPr>
              <a:picLocks noChangeAspect="1"/>
            </p:cNvPicPr>
            <p:nvPr/>
          </p:nvPicPr>
          <p:blipFill>
            <a:blip r:embed="rId5"/>
            <a:stretch>
              <a:fillRect/>
            </a:stretch>
          </p:blipFill>
          <p:spPr>
            <a:xfrm>
              <a:off x="4416840" y="2872681"/>
              <a:ext cx="3286778" cy="1636736"/>
            </a:xfrm>
            <a:prstGeom prst="rect">
              <a:avLst/>
            </a:prstGeom>
            <a:ln>
              <a:solidFill>
                <a:schemeClr val="bg1">
                  <a:lumMod val="75000"/>
                </a:schemeClr>
              </a:solidFill>
            </a:ln>
          </p:spPr>
        </p:pic>
        <p:sp>
          <p:nvSpPr>
            <p:cNvPr id="40" name="Rectangle 39">
              <a:extLst>
                <a:ext uri="{FF2B5EF4-FFF2-40B4-BE49-F238E27FC236}">
                  <a16:creationId xmlns:a16="http://schemas.microsoft.com/office/drawing/2014/main" id="{2E15F466-1001-418D-8C7E-96F9800D831C}"/>
                </a:ext>
              </a:extLst>
            </p:cNvPr>
            <p:cNvSpPr/>
            <p:nvPr/>
          </p:nvSpPr>
          <p:spPr bwMode="auto">
            <a:xfrm>
              <a:off x="4510087" y="3846090"/>
              <a:ext cx="3181004" cy="6848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0818280-8804-4023-9123-216CAB7C1538}"/>
                </a:ext>
              </a:extLst>
            </p:cNvPr>
            <p:cNvSpPr/>
            <p:nvPr/>
          </p:nvSpPr>
          <p:spPr bwMode="auto">
            <a:xfrm>
              <a:off x="4510087" y="3358340"/>
              <a:ext cx="2056968" cy="6503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C9E51517-2CAF-4AC7-B871-15800986F36E}"/>
                </a:ext>
              </a:extLst>
            </p:cNvPr>
            <p:cNvSpPr/>
            <p:nvPr/>
          </p:nvSpPr>
          <p:spPr bwMode="auto">
            <a:xfrm>
              <a:off x="4510087" y="3950559"/>
              <a:ext cx="3215208" cy="748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3FF8E3E4-18FB-4D13-BF0F-5912312AA893}"/>
                </a:ext>
              </a:extLst>
            </p:cNvPr>
            <p:cNvSpPr/>
            <p:nvPr/>
          </p:nvSpPr>
          <p:spPr bwMode="auto">
            <a:xfrm>
              <a:off x="4510087" y="4251095"/>
              <a:ext cx="3193531" cy="7487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3D620A9A-DA07-458F-A643-BC4126F6C084}"/>
                </a:ext>
              </a:extLst>
            </p:cNvPr>
            <p:cNvSpPr/>
            <p:nvPr/>
          </p:nvSpPr>
          <p:spPr bwMode="auto">
            <a:xfrm>
              <a:off x="4510087" y="4067644"/>
              <a:ext cx="2661026" cy="748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1558C380-21E5-48E4-B630-FC3FF9790031}"/>
                </a:ext>
              </a:extLst>
            </p:cNvPr>
            <p:cNvSpPr/>
            <p:nvPr/>
          </p:nvSpPr>
          <p:spPr bwMode="auto">
            <a:xfrm>
              <a:off x="4510087" y="4364729"/>
              <a:ext cx="2056968" cy="839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aphic 42">
            <a:extLst>
              <a:ext uri="{FF2B5EF4-FFF2-40B4-BE49-F238E27FC236}">
                <a16:creationId xmlns:a16="http://schemas.microsoft.com/office/drawing/2014/main" id="{4827A1F9-9328-4875-950E-D54C9509CF62}"/>
              </a:ext>
            </a:extLst>
          </p:cNvPr>
          <p:cNvGrpSpPr/>
          <p:nvPr/>
        </p:nvGrpSpPr>
        <p:grpSpPr>
          <a:xfrm>
            <a:off x="9274476" y="3110018"/>
            <a:ext cx="1278268" cy="1162062"/>
            <a:chOff x="1139469" y="2666491"/>
            <a:chExt cx="1278268" cy="1162062"/>
          </a:xfrm>
        </p:grpSpPr>
        <p:sp>
          <p:nvSpPr>
            <p:cNvPr id="20" name="Freeform: Shape 19">
              <a:extLst>
                <a:ext uri="{FF2B5EF4-FFF2-40B4-BE49-F238E27FC236}">
                  <a16:creationId xmlns:a16="http://schemas.microsoft.com/office/drawing/2014/main" id="{8E7574A8-1246-4103-BA8F-D833B07EAA85}"/>
                </a:ext>
              </a:extLst>
            </p:cNvPr>
            <p:cNvSpPr/>
            <p:nvPr/>
          </p:nvSpPr>
          <p:spPr>
            <a:xfrm>
              <a:off x="1139469" y="2666491"/>
              <a:ext cx="1278268" cy="1162062"/>
            </a:xfrm>
            <a:custGeom>
              <a:avLst/>
              <a:gdLst>
                <a:gd name="connsiteX0" fmla="*/ 29052 w 1278268"/>
                <a:gd name="connsiteY0" fmla="*/ 29052 h 1162062"/>
                <a:gd name="connsiteX1" fmla="*/ 29052 w 1278268"/>
                <a:gd name="connsiteY1" fmla="*/ 881231 h 1162062"/>
                <a:gd name="connsiteX2" fmla="*/ 183993 w 1278268"/>
                <a:gd name="connsiteY2" fmla="*/ 881231 h 1162062"/>
                <a:gd name="connsiteX3" fmla="*/ 183993 w 1278268"/>
                <a:gd name="connsiteY3" fmla="*/ 1168647 h 1162062"/>
                <a:gd name="connsiteX4" fmla="*/ 471410 w 1278268"/>
                <a:gd name="connsiteY4" fmla="*/ 881231 h 1162062"/>
                <a:gd name="connsiteX5" fmla="*/ 1268585 w 1278268"/>
                <a:gd name="connsiteY5" fmla="*/ 881231 h 1162062"/>
                <a:gd name="connsiteX6" fmla="*/ 1268585 w 1278268"/>
                <a:gd name="connsiteY6" fmla="*/ 29052 h 1162062"/>
                <a:gd name="connsiteX7" fmla="*/ 571347 w 1278268"/>
                <a:gd name="connsiteY7" fmla="*/ 493877 h 1162062"/>
                <a:gd name="connsiteX8" fmla="*/ 565150 w 1278268"/>
                <a:gd name="connsiteY8" fmla="*/ 524090 h 1162062"/>
                <a:gd name="connsiteX9" fmla="*/ 524090 w 1278268"/>
                <a:gd name="connsiteY9" fmla="*/ 565150 h 1162062"/>
                <a:gd name="connsiteX10" fmla="*/ 493876 w 1278268"/>
                <a:gd name="connsiteY10" fmla="*/ 571347 h 1162062"/>
                <a:gd name="connsiteX11" fmla="*/ 493876 w 1278268"/>
                <a:gd name="connsiteY11" fmla="*/ 493877 h 1162062"/>
                <a:gd name="connsiteX12" fmla="*/ 416406 w 1278268"/>
                <a:gd name="connsiteY12" fmla="*/ 493877 h 1162062"/>
                <a:gd name="connsiteX13" fmla="*/ 416406 w 1278268"/>
                <a:gd name="connsiteY13" fmla="*/ 338935 h 1162062"/>
                <a:gd name="connsiteX14" fmla="*/ 571347 w 1278268"/>
                <a:gd name="connsiteY14" fmla="*/ 338935 h 1162062"/>
                <a:gd name="connsiteX15" fmla="*/ 881231 w 1278268"/>
                <a:gd name="connsiteY15" fmla="*/ 493877 h 1162062"/>
                <a:gd name="connsiteX16" fmla="*/ 875033 w 1278268"/>
                <a:gd name="connsiteY16" fmla="*/ 524090 h 1162062"/>
                <a:gd name="connsiteX17" fmla="*/ 833973 w 1278268"/>
                <a:gd name="connsiteY17" fmla="*/ 565150 h 1162062"/>
                <a:gd name="connsiteX18" fmla="*/ 803760 w 1278268"/>
                <a:gd name="connsiteY18" fmla="*/ 571347 h 1162062"/>
                <a:gd name="connsiteX19" fmla="*/ 803760 w 1278268"/>
                <a:gd name="connsiteY19" fmla="*/ 493877 h 1162062"/>
                <a:gd name="connsiteX20" fmla="*/ 726289 w 1278268"/>
                <a:gd name="connsiteY20" fmla="*/ 493877 h 1162062"/>
                <a:gd name="connsiteX21" fmla="*/ 726289 w 1278268"/>
                <a:gd name="connsiteY21" fmla="*/ 338935 h 1162062"/>
                <a:gd name="connsiteX22" fmla="*/ 881231 w 1278268"/>
                <a:gd name="connsiteY22" fmla="*/ 338935 h 11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8268" h="1162062">
                  <a:moveTo>
                    <a:pt x="29052" y="29052"/>
                  </a:moveTo>
                  <a:lnTo>
                    <a:pt x="29052" y="881231"/>
                  </a:lnTo>
                  <a:lnTo>
                    <a:pt x="183993" y="881231"/>
                  </a:lnTo>
                  <a:lnTo>
                    <a:pt x="183993" y="1168647"/>
                  </a:lnTo>
                  <a:lnTo>
                    <a:pt x="471410" y="881231"/>
                  </a:lnTo>
                  <a:lnTo>
                    <a:pt x="1268585" y="881231"/>
                  </a:lnTo>
                  <a:lnTo>
                    <a:pt x="1268585" y="29052"/>
                  </a:lnTo>
                  <a:close/>
                  <a:moveTo>
                    <a:pt x="571347" y="493877"/>
                  </a:moveTo>
                  <a:cubicBezTo>
                    <a:pt x="571498" y="504277"/>
                    <a:pt x="569383" y="514588"/>
                    <a:pt x="565150" y="524090"/>
                  </a:cubicBezTo>
                  <a:cubicBezTo>
                    <a:pt x="557104" y="542447"/>
                    <a:pt x="542447" y="557104"/>
                    <a:pt x="524090" y="565150"/>
                  </a:cubicBezTo>
                  <a:cubicBezTo>
                    <a:pt x="514588" y="569383"/>
                    <a:pt x="504277" y="571498"/>
                    <a:pt x="493876" y="571347"/>
                  </a:cubicBezTo>
                  <a:lnTo>
                    <a:pt x="493876" y="493877"/>
                  </a:lnTo>
                  <a:lnTo>
                    <a:pt x="416406" y="493877"/>
                  </a:lnTo>
                  <a:lnTo>
                    <a:pt x="416406" y="338935"/>
                  </a:lnTo>
                  <a:lnTo>
                    <a:pt x="571347" y="338935"/>
                  </a:lnTo>
                  <a:close/>
                  <a:moveTo>
                    <a:pt x="881231" y="493877"/>
                  </a:moveTo>
                  <a:cubicBezTo>
                    <a:pt x="881382" y="504277"/>
                    <a:pt x="879267" y="514588"/>
                    <a:pt x="875033" y="524090"/>
                  </a:cubicBezTo>
                  <a:cubicBezTo>
                    <a:pt x="866987" y="542447"/>
                    <a:pt x="852330" y="557104"/>
                    <a:pt x="833973" y="565150"/>
                  </a:cubicBezTo>
                  <a:cubicBezTo>
                    <a:pt x="824472" y="569383"/>
                    <a:pt x="814160" y="571498"/>
                    <a:pt x="803760" y="571347"/>
                  </a:cubicBezTo>
                  <a:lnTo>
                    <a:pt x="803760" y="493877"/>
                  </a:lnTo>
                  <a:lnTo>
                    <a:pt x="726289" y="493877"/>
                  </a:lnTo>
                  <a:lnTo>
                    <a:pt x="726289" y="338935"/>
                  </a:lnTo>
                  <a:lnTo>
                    <a:pt x="881231" y="338935"/>
                  </a:lnTo>
                  <a:close/>
                </a:path>
              </a:pathLst>
            </a:custGeom>
            <a:solidFill>
              <a:srgbClr val="C2C2C2"/>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9300A69-8FC4-443B-AA3F-AF0D506B8A9E}"/>
                </a:ext>
              </a:extLst>
            </p:cNvPr>
            <p:cNvSpPr/>
            <p:nvPr/>
          </p:nvSpPr>
          <p:spPr>
            <a:xfrm>
              <a:off x="1526824" y="2976375"/>
              <a:ext cx="193677" cy="271148"/>
            </a:xfrm>
            <a:custGeom>
              <a:avLst/>
              <a:gdLst>
                <a:gd name="connsiteX0" fmla="*/ 29052 w 193677"/>
                <a:gd name="connsiteY0" fmla="*/ 183993 h 271147"/>
                <a:gd name="connsiteX1" fmla="*/ 106522 w 193677"/>
                <a:gd name="connsiteY1" fmla="*/ 183993 h 271147"/>
                <a:gd name="connsiteX2" fmla="*/ 106522 w 193677"/>
                <a:gd name="connsiteY2" fmla="*/ 261464 h 271147"/>
                <a:gd name="connsiteX3" fmla="*/ 136736 w 193677"/>
                <a:gd name="connsiteY3" fmla="*/ 255266 h 271147"/>
                <a:gd name="connsiteX4" fmla="*/ 177796 w 193677"/>
                <a:gd name="connsiteY4" fmla="*/ 214207 h 271147"/>
                <a:gd name="connsiteX5" fmla="*/ 183993 w 193677"/>
                <a:gd name="connsiteY5" fmla="*/ 183993 h 271147"/>
                <a:gd name="connsiteX6" fmla="*/ 183993 w 193677"/>
                <a:gd name="connsiteY6" fmla="*/ 29052 h 271147"/>
                <a:gd name="connsiteX7" fmla="*/ 29052 w 193677"/>
                <a:gd name="connsiteY7" fmla="*/ 29052 h 27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77" h="271147">
                  <a:moveTo>
                    <a:pt x="29052" y="183993"/>
                  </a:moveTo>
                  <a:lnTo>
                    <a:pt x="106522" y="183993"/>
                  </a:lnTo>
                  <a:lnTo>
                    <a:pt x="106522" y="261464"/>
                  </a:lnTo>
                  <a:cubicBezTo>
                    <a:pt x="116923" y="261615"/>
                    <a:pt x="127234" y="259500"/>
                    <a:pt x="136736" y="255266"/>
                  </a:cubicBezTo>
                  <a:cubicBezTo>
                    <a:pt x="155093" y="247221"/>
                    <a:pt x="169750" y="232564"/>
                    <a:pt x="177796" y="214207"/>
                  </a:cubicBezTo>
                  <a:cubicBezTo>
                    <a:pt x="182029" y="204705"/>
                    <a:pt x="184144" y="194394"/>
                    <a:pt x="183993" y="183993"/>
                  </a:cubicBezTo>
                  <a:lnTo>
                    <a:pt x="183993" y="29052"/>
                  </a:lnTo>
                  <a:lnTo>
                    <a:pt x="29052" y="29052"/>
                  </a:lnTo>
                  <a:close/>
                </a:path>
              </a:pathLst>
            </a:custGeom>
            <a:solidFill>
              <a:schemeClr val="accent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C273351-A202-4965-B1E1-430EECF347CD}"/>
                </a:ext>
              </a:extLst>
            </p:cNvPr>
            <p:cNvSpPr/>
            <p:nvPr/>
          </p:nvSpPr>
          <p:spPr>
            <a:xfrm>
              <a:off x="1836707" y="2976375"/>
              <a:ext cx="193677" cy="271148"/>
            </a:xfrm>
            <a:custGeom>
              <a:avLst/>
              <a:gdLst>
                <a:gd name="connsiteX0" fmla="*/ 29052 w 193677"/>
                <a:gd name="connsiteY0" fmla="*/ 183993 h 271147"/>
                <a:gd name="connsiteX1" fmla="*/ 106522 w 193677"/>
                <a:gd name="connsiteY1" fmla="*/ 183993 h 271147"/>
                <a:gd name="connsiteX2" fmla="*/ 106522 w 193677"/>
                <a:gd name="connsiteY2" fmla="*/ 261464 h 271147"/>
                <a:gd name="connsiteX3" fmla="*/ 136736 w 193677"/>
                <a:gd name="connsiteY3" fmla="*/ 255266 h 271147"/>
                <a:gd name="connsiteX4" fmla="*/ 177796 w 193677"/>
                <a:gd name="connsiteY4" fmla="*/ 214207 h 271147"/>
                <a:gd name="connsiteX5" fmla="*/ 183993 w 193677"/>
                <a:gd name="connsiteY5" fmla="*/ 183993 h 271147"/>
                <a:gd name="connsiteX6" fmla="*/ 183993 w 193677"/>
                <a:gd name="connsiteY6" fmla="*/ 29052 h 271147"/>
                <a:gd name="connsiteX7" fmla="*/ 29052 w 193677"/>
                <a:gd name="connsiteY7" fmla="*/ 29052 h 27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77" h="271147">
                  <a:moveTo>
                    <a:pt x="29052" y="183993"/>
                  </a:moveTo>
                  <a:lnTo>
                    <a:pt x="106522" y="183993"/>
                  </a:lnTo>
                  <a:lnTo>
                    <a:pt x="106522" y="261464"/>
                  </a:lnTo>
                  <a:cubicBezTo>
                    <a:pt x="116923" y="261615"/>
                    <a:pt x="127234" y="259500"/>
                    <a:pt x="136736" y="255266"/>
                  </a:cubicBezTo>
                  <a:cubicBezTo>
                    <a:pt x="155093" y="247221"/>
                    <a:pt x="169750" y="232564"/>
                    <a:pt x="177796" y="214207"/>
                  </a:cubicBezTo>
                  <a:cubicBezTo>
                    <a:pt x="182029" y="204705"/>
                    <a:pt x="184144" y="194394"/>
                    <a:pt x="183993" y="183993"/>
                  </a:cubicBezTo>
                  <a:lnTo>
                    <a:pt x="183993" y="29052"/>
                  </a:lnTo>
                  <a:lnTo>
                    <a:pt x="29052" y="29052"/>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351889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Team-wide collaboration</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a:xfrm>
            <a:off x="537556" y="4654047"/>
            <a:ext cx="5783262" cy="2164695"/>
          </a:xfrm>
        </p:spPr>
        <p:txBody>
          <a:bodyPr/>
          <a:lstStyle/>
          <a:p>
            <a:pPr lvl="1"/>
            <a:r>
              <a:rPr lang="en-US" sz="1400"/>
              <a:t>Public and private teams for members to engage in discussion </a:t>
            </a:r>
          </a:p>
          <a:p>
            <a:pPr lvl="1"/>
            <a:r>
              <a:rPr lang="en-US" sz="1400"/>
              <a:t>One place to track progress and align each team member's workflow through project management tools like Microsoft Project </a:t>
            </a:r>
          </a:p>
          <a:p>
            <a:pPr lvl="1"/>
            <a:r>
              <a:rPr lang="en-US" sz="1400"/>
              <a:t>One place to store shared files and retrieve them through intelligent search</a:t>
            </a:r>
          </a:p>
          <a:p>
            <a:pPr lvl="1"/>
            <a:r>
              <a:rPr lang="en-US" sz="1400"/>
              <a:t>The ability for external users worldwide to collaborate in all aspects of freelance projects through Microsoft teams free guest access </a:t>
            </a:r>
          </a:p>
          <a:p>
            <a:pPr lvl="1"/>
            <a:endParaRPr lang="en-US" sz="1400"/>
          </a:p>
        </p:txBody>
      </p:sp>
      <p:sp>
        <p:nvSpPr>
          <p:cNvPr id="31" name="Text Placeholder 4">
            <a:extLst>
              <a:ext uri="{FF2B5EF4-FFF2-40B4-BE49-F238E27FC236}">
                <a16:creationId xmlns:a16="http://schemas.microsoft.com/office/drawing/2014/main" id="{1F52787A-0C68-40FC-BF6F-9F81C0432A55}"/>
              </a:ext>
            </a:extLst>
          </p:cNvPr>
          <p:cNvSpPr txBox="1">
            <a:spLocks/>
          </p:cNvSpPr>
          <p:nvPr/>
        </p:nvSpPr>
        <p:spPr>
          <a:xfrm>
            <a:off x="434975" y="1472905"/>
            <a:ext cx="11191759" cy="75882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Enterprise freelance projects require team members to work together on multiple files, manage varied tasks, and communicate across time zones. </a:t>
            </a:r>
          </a:p>
        </p:txBody>
      </p:sp>
      <p:sp>
        <p:nvSpPr>
          <p:cNvPr id="32" name="Text Placeholder 23">
            <a:extLst>
              <a:ext uri="{FF2B5EF4-FFF2-40B4-BE49-F238E27FC236}">
                <a16:creationId xmlns:a16="http://schemas.microsoft.com/office/drawing/2014/main" id="{88CF3861-0F24-4B5C-B917-CACE59DA13C0}"/>
              </a:ext>
            </a:extLst>
          </p:cNvPr>
          <p:cNvSpPr txBox="1">
            <a:spLocks/>
          </p:cNvSpPr>
          <p:nvPr/>
        </p:nvSpPr>
        <p:spPr>
          <a:xfrm>
            <a:off x="537556" y="2343727"/>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b="1"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Tools</a:t>
            </a:r>
          </a:p>
        </p:txBody>
      </p:sp>
      <p:sp>
        <p:nvSpPr>
          <p:cNvPr id="34" name="Text Placeholder 25">
            <a:extLst>
              <a:ext uri="{FF2B5EF4-FFF2-40B4-BE49-F238E27FC236}">
                <a16:creationId xmlns:a16="http://schemas.microsoft.com/office/drawing/2014/main" id="{B4B87D3C-BF48-4D37-AF88-B0B5C99D1571}"/>
              </a:ext>
            </a:extLst>
          </p:cNvPr>
          <p:cNvSpPr txBox="1">
            <a:spLocks/>
          </p:cNvSpPr>
          <p:nvPr/>
        </p:nvSpPr>
        <p:spPr>
          <a:xfrm>
            <a:off x="6879430" y="2340477"/>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Best practices</a:t>
            </a:r>
          </a:p>
        </p:txBody>
      </p:sp>
      <p:pic>
        <p:nvPicPr>
          <p:cNvPr id="17" name="Picture 16">
            <a:extLst>
              <a:ext uri="{FF2B5EF4-FFF2-40B4-BE49-F238E27FC236}">
                <a16:creationId xmlns:a16="http://schemas.microsoft.com/office/drawing/2014/main" id="{88CA94B4-2C07-4B18-B38A-93831B8B1D2F}"/>
              </a:ext>
            </a:extLst>
          </p:cNvPr>
          <p:cNvPicPr/>
          <p:nvPr/>
        </p:nvPicPr>
        <p:blipFill>
          <a:blip r:embed="rId3"/>
          <a:stretch>
            <a:fillRect/>
          </a:stretch>
        </p:blipFill>
        <p:spPr>
          <a:xfrm>
            <a:off x="537556" y="2829860"/>
            <a:ext cx="2820786" cy="1584275"/>
          </a:xfrm>
          <a:prstGeom prst="rect">
            <a:avLst/>
          </a:prstGeom>
        </p:spPr>
      </p:pic>
      <p:sp>
        <p:nvSpPr>
          <p:cNvPr id="20" name="Text Placeholder 25">
            <a:extLst>
              <a:ext uri="{FF2B5EF4-FFF2-40B4-BE49-F238E27FC236}">
                <a16:creationId xmlns:a16="http://schemas.microsoft.com/office/drawing/2014/main" id="{E4076083-44CC-4552-B145-4F9D145C24A6}"/>
              </a:ext>
            </a:extLst>
          </p:cNvPr>
          <p:cNvSpPr txBox="1">
            <a:spLocks/>
          </p:cNvSpPr>
          <p:nvPr/>
        </p:nvSpPr>
        <p:spPr>
          <a:xfrm>
            <a:off x="6879430" y="4654047"/>
            <a:ext cx="4682947" cy="96436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solidFill>
                  <a:schemeClr val="tx1"/>
                </a:solidFill>
                <a:latin typeface="+mn-lt"/>
              </a:rPr>
              <a:t>As employees start working with freelancers, we've found that streamlined collaboration becomes critical to operating effectively. </a:t>
            </a:r>
            <a:r>
              <a:rPr lang="en-US" sz="1400" dirty="0">
                <a:solidFill>
                  <a:schemeClr val="tx1"/>
                </a:solidFill>
                <a:latin typeface="+mn-lt"/>
                <a:hlinkClick r:id="rId4"/>
              </a:rPr>
              <a:t>Learn more</a:t>
            </a:r>
            <a:endParaRPr lang="en-US" sz="1400">
              <a:solidFill>
                <a:schemeClr val="tx1"/>
              </a:solidFill>
              <a:latin typeface="+mn-lt"/>
            </a:endParaRPr>
          </a:p>
          <a:p>
            <a:endParaRPr lang="en-US" sz="1400">
              <a:solidFill>
                <a:schemeClr val="tx1"/>
              </a:solidFill>
              <a:latin typeface="+mn-lt"/>
            </a:endParaRPr>
          </a:p>
        </p:txBody>
      </p:sp>
      <p:pic>
        <p:nvPicPr>
          <p:cNvPr id="7" name="Picture 6">
            <a:extLst>
              <a:ext uri="{FF2B5EF4-FFF2-40B4-BE49-F238E27FC236}">
                <a16:creationId xmlns:a16="http://schemas.microsoft.com/office/drawing/2014/main" id="{46A92D22-7455-4313-9420-4908CF4528A8}"/>
              </a:ext>
            </a:extLst>
          </p:cNvPr>
          <p:cNvPicPr>
            <a:picLocks noChangeAspect="1"/>
          </p:cNvPicPr>
          <p:nvPr/>
        </p:nvPicPr>
        <p:blipFill>
          <a:blip r:embed="rId5"/>
          <a:stretch>
            <a:fillRect/>
          </a:stretch>
        </p:blipFill>
        <p:spPr>
          <a:xfrm>
            <a:off x="6879431" y="2829861"/>
            <a:ext cx="3228846" cy="1585300"/>
          </a:xfrm>
          <a:prstGeom prst="rect">
            <a:avLst/>
          </a:prstGeom>
        </p:spPr>
      </p:pic>
    </p:spTree>
    <p:extLst>
      <p:ext uri="{BB962C8B-B14F-4D97-AF65-F5344CB8AC3E}">
        <p14:creationId xmlns:p14="http://schemas.microsoft.com/office/powerpoint/2010/main" val="24969049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t>Data analytics</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a:xfrm>
            <a:off x="501479" y="4860103"/>
            <a:ext cx="3461945" cy="1713290"/>
          </a:xfrm>
        </p:spPr>
        <p:txBody>
          <a:bodyPr/>
          <a:lstStyle/>
          <a:p>
            <a:pPr lvl="1"/>
            <a:r>
              <a:rPr lang="en-US" sz="1400"/>
              <a:t>Power BI to share data visualizations, insights, and reports with others</a:t>
            </a:r>
          </a:p>
          <a:p>
            <a:pPr lvl="1"/>
            <a:r>
              <a:rPr lang="en-US" sz="1400">
                <a:solidFill>
                  <a:schemeClr val="tx1"/>
                </a:solidFill>
              </a:rPr>
              <a:t>A Power BI connector to pull data from disparate sources into dashboards</a:t>
            </a:r>
          </a:p>
          <a:p>
            <a:pPr lvl="1"/>
            <a:r>
              <a:rPr lang="en-US" sz="1400">
                <a:solidFill>
                  <a:schemeClr val="tx1"/>
                </a:solidFill>
              </a:rPr>
              <a:t>A curated talent pool of Power BI experts to help enterprises customize their dashboards</a:t>
            </a:r>
          </a:p>
        </p:txBody>
      </p:sp>
      <p:sp>
        <p:nvSpPr>
          <p:cNvPr id="25" name="Text Placeholder 24">
            <a:extLst>
              <a:ext uri="{FF2B5EF4-FFF2-40B4-BE49-F238E27FC236}">
                <a16:creationId xmlns:a16="http://schemas.microsoft.com/office/drawing/2014/main" id="{0FBD5073-0F18-4D37-AD7B-1B964DCC13ED}"/>
              </a:ext>
            </a:extLst>
          </p:cNvPr>
          <p:cNvSpPr>
            <a:spLocks noGrp="1"/>
          </p:cNvSpPr>
          <p:nvPr>
            <p:ph type="body" sz="quarter" idx="12"/>
          </p:nvPr>
        </p:nvSpPr>
        <p:spPr>
          <a:xfrm>
            <a:off x="4436118" y="4860103"/>
            <a:ext cx="3461945" cy="964367"/>
          </a:xfrm>
        </p:spPr>
        <p:txBody>
          <a:bodyPr/>
          <a:lstStyle/>
          <a:p>
            <a:r>
              <a:rPr lang="en-US" sz="1400">
                <a:solidFill>
                  <a:schemeClr val="tx1"/>
                </a:solidFill>
                <a:latin typeface="+mn-lt"/>
              </a:rPr>
              <a:t>A Power BI template with sample visualizations</a:t>
            </a:r>
          </a:p>
          <a:p>
            <a:r>
              <a:rPr lang="en-US" sz="1400">
                <a:solidFill>
                  <a:schemeClr val="tx1"/>
                </a:solidFill>
                <a:latin typeface="+mn-lt"/>
              </a:rPr>
              <a:t>A prepopulated hiring template to help employees start engaging with freelancers </a:t>
            </a:r>
          </a:p>
        </p:txBody>
      </p:sp>
      <p:sp>
        <p:nvSpPr>
          <p:cNvPr id="26" name="Text Placeholder 25">
            <a:extLst>
              <a:ext uri="{FF2B5EF4-FFF2-40B4-BE49-F238E27FC236}">
                <a16:creationId xmlns:a16="http://schemas.microsoft.com/office/drawing/2014/main" id="{E2E25F62-18A2-48FD-AEBB-A7BB1F3FEA8A}"/>
              </a:ext>
            </a:extLst>
          </p:cNvPr>
          <p:cNvSpPr>
            <a:spLocks noGrp="1"/>
          </p:cNvSpPr>
          <p:nvPr>
            <p:ph type="body" sz="quarter" idx="13"/>
          </p:nvPr>
        </p:nvSpPr>
        <p:spPr>
          <a:xfrm>
            <a:off x="8370757" y="4860103"/>
            <a:ext cx="3446544" cy="1179810"/>
          </a:xfrm>
        </p:spPr>
        <p:txBody>
          <a:bodyPr/>
          <a:lstStyle/>
          <a:p>
            <a:r>
              <a:rPr lang="en-US" sz="1400">
                <a:solidFill>
                  <a:schemeClr val="tx1"/>
                </a:solidFill>
                <a:latin typeface="+mn-lt"/>
              </a:rPr>
              <a:t>As a data-driven enterprise, we've found that measuring the effectiveness of our freelance program is critical to program growth and health. </a:t>
            </a:r>
            <a:r>
              <a:rPr lang="en-US" sz="1400" dirty="0">
                <a:solidFill>
                  <a:schemeClr val="tx1"/>
                </a:solidFill>
                <a:latin typeface="+mn-lt"/>
                <a:hlinkClick r:id="rId3"/>
              </a:rPr>
              <a:t>Learn more</a:t>
            </a:r>
            <a:endParaRPr lang="en-US" sz="1400">
              <a:solidFill>
                <a:schemeClr val="tx1"/>
              </a:solidFill>
              <a:latin typeface="+mn-lt"/>
            </a:endParaRPr>
          </a:p>
          <a:p>
            <a:endParaRPr lang="en-US" sz="1400">
              <a:solidFill>
                <a:schemeClr val="tx1"/>
              </a:solidFill>
              <a:latin typeface="+mn-lt"/>
            </a:endParaRPr>
          </a:p>
        </p:txBody>
      </p:sp>
      <p:sp>
        <p:nvSpPr>
          <p:cNvPr id="31" name="Text Placeholder 4">
            <a:extLst>
              <a:ext uri="{FF2B5EF4-FFF2-40B4-BE49-F238E27FC236}">
                <a16:creationId xmlns:a16="http://schemas.microsoft.com/office/drawing/2014/main" id="{1F52787A-0C68-40FC-BF6F-9F81C0432A55}"/>
              </a:ext>
            </a:extLst>
          </p:cNvPr>
          <p:cNvSpPr txBox="1">
            <a:spLocks/>
          </p:cNvSpPr>
          <p:nvPr/>
        </p:nvSpPr>
        <p:spPr>
          <a:xfrm>
            <a:off x="434975" y="1467572"/>
            <a:ext cx="11191759" cy="75882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Freelance program administrators need to capture, track, and communicate program metrics, compare freelance KPIs to other staffing options, and identify groups that leverage the program most effectively.</a:t>
            </a:r>
          </a:p>
          <a:p>
            <a:r>
              <a:rPr lang="en-US" sz="1800"/>
              <a:t> </a:t>
            </a:r>
          </a:p>
          <a:p>
            <a:endParaRPr lang="en-US" sz="1800"/>
          </a:p>
        </p:txBody>
      </p:sp>
      <p:sp>
        <p:nvSpPr>
          <p:cNvPr id="32" name="Text Placeholder 23">
            <a:extLst>
              <a:ext uri="{FF2B5EF4-FFF2-40B4-BE49-F238E27FC236}">
                <a16:creationId xmlns:a16="http://schemas.microsoft.com/office/drawing/2014/main" id="{88CF3861-0F24-4B5C-B917-CACE59DA13C0}"/>
              </a:ext>
            </a:extLst>
          </p:cNvPr>
          <p:cNvSpPr txBox="1">
            <a:spLocks/>
          </p:cNvSpPr>
          <p:nvPr/>
        </p:nvSpPr>
        <p:spPr>
          <a:xfrm>
            <a:off x="501479" y="2349500"/>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b="1"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Tools</a:t>
            </a:r>
          </a:p>
        </p:txBody>
      </p:sp>
      <p:sp>
        <p:nvSpPr>
          <p:cNvPr id="33" name="Text Placeholder 24">
            <a:extLst>
              <a:ext uri="{FF2B5EF4-FFF2-40B4-BE49-F238E27FC236}">
                <a16:creationId xmlns:a16="http://schemas.microsoft.com/office/drawing/2014/main" id="{2D3D21A0-88C6-4BFF-BC62-3D3AF9336C77}"/>
              </a:ext>
            </a:extLst>
          </p:cNvPr>
          <p:cNvSpPr txBox="1">
            <a:spLocks/>
          </p:cNvSpPr>
          <p:nvPr/>
        </p:nvSpPr>
        <p:spPr>
          <a:xfrm>
            <a:off x="4436118" y="2349499"/>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Templates</a:t>
            </a:r>
          </a:p>
        </p:txBody>
      </p:sp>
      <p:sp>
        <p:nvSpPr>
          <p:cNvPr id="34" name="Text Placeholder 25">
            <a:extLst>
              <a:ext uri="{FF2B5EF4-FFF2-40B4-BE49-F238E27FC236}">
                <a16:creationId xmlns:a16="http://schemas.microsoft.com/office/drawing/2014/main" id="{B4B87D3C-BF48-4D37-AF88-B0B5C99D1571}"/>
              </a:ext>
            </a:extLst>
          </p:cNvPr>
          <p:cNvSpPr txBox="1">
            <a:spLocks/>
          </p:cNvSpPr>
          <p:nvPr/>
        </p:nvSpPr>
        <p:spPr>
          <a:xfrm>
            <a:off x="8370757" y="2349498"/>
            <a:ext cx="3461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Best practices</a:t>
            </a:r>
          </a:p>
        </p:txBody>
      </p:sp>
      <p:pic>
        <p:nvPicPr>
          <p:cNvPr id="11" name="Picture 10" descr="A screenshot of a video game&#10;&#10;Description generated with high confidence">
            <a:extLst>
              <a:ext uri="{FF2B5EF4-FFF2-40B4-BE49-F238E27FC236}">
                <a16:creationId xmlns:a16="http://schemas.microsoft.com/office/drawing/2014/main" id="{43DE4CCE-2D29-4D31-9B64-22D5FA068203}"/>
              </a:ext>
            </a:extLst>
          </p:cNvPr>
          <p:cNvPicPr/>
          <p:nvPr/>
        </p:nvPicPr>
        <p:blipFill>
          <a:blip r:embed="rId4">
            <a:extLst>
              <a:ext uri="{28A0092B-C50C-407E-A947-70E740481C1C}">
                <a14:useLocalDpi xmlns:a14="http://schemas.microsoft.com/office/drawing/2010/main" val="0"/>
              </a:ext>
            </a:extLst>
          </a:blip>
          <a:stretch>
            <a:fillRect/>
          </a:stretch>
        </p:blipFill>
        <p:spPr>
          <a:xfrm>
            <a:off x="501480" y="2877177"/>
            <a:ext cx="2945532" cy="1661772"/>
          </a:xfrm>
          <a:prstGeom prst="rect">
            <a:avLst/>
          </a:prstGeom>
          <a:ln>
            <a:solidFill>
              <a:schemeClr val="bg1">
                <a:lumMod val="75000"/>
              </a:schemeClr>
            </a:solidFill>
          </a:ln>
        </p:spPr>
      </p:pic>
      <p:grpSp>
        <p:nvGrpSpPr>
          <p:cNvPr id="4" name="Group 3">
            <a:extLst>
              <a:ext uri="{FF2B5EF4-FFF2-40B4-BE49-F238E27FC236}">
                <a16:creationId xmlns:a16="http://schemas.microsoft.com/office/drawing/2014/main" id="{DA00A921-F8DB-4C4C-A312-87F18BD54955}"/>
              </a:ext>
            </a:extLst>
          </p:cNvPr>
          <p:cNvGrpSpPr/>
          <p:nvPr/>
        </p:nvGrpSpPr>
        <p:grpSpPr>
          <a:xfrm>
            <a:off x="4436118" y="2871266"/>
            <a:ext cx="3571809" cy="1665519"/>
            <a:chOff x="4436118" y="2871266"/>
            <a:chExt cx="3571809" cy="1665519"/>
          </a:xfrm>
        </p:grpSpPr>
        <p:pic>
          <p:nvPicPr>
            <p:cNvPr id="12" name="Picture 11">
              <a:extLst>
                <a:ext uri="{FF2B5EF4-FFF2-40B4-BE49-F238E27FC236}">
                  <a16:creationId xmlns:a16="http://schemas.microsoft.com/office/drawing/2014/main" id="{C72B2DEF-C19E-4BDF-87EB-0CAD25C4D3CC}"/>
                </a:ext>
              </a:extLst>
            </p:cNvPr>
            <p:cNvPicPr>
              <a:picLocks noChangeAspect="1"/>
            </p:cNvPicPr>
            <p:nvPr/>
          </p:nvPicPr>
          <p:blipFill>
            <a:blip r:embed="rId5"/>
            <a:stretch>
              <a:fillRect/>
            </a:stretch>
          </p:blipFill>
          <p:spPr>
            <a:xfrm>
              <a:off x="4436118" y="2871266"/>
              <a:ext cx="3571809" cy="1665519"/>
            </a:xfrm>
            <a:prstGeom prst="rect">
              <a:avLst/>
            </a:prstGeom>
            <a:ln>
              <a:solidFill>
                <a:schemeClr val="bg1">
                  <a:lumMod val="75000"/>
                </a:schemeClr>
              </a:solidFill>
            </a:ln>
          </p:spPr>
        </p:pic>
        <p:sp>
          <p:nvSpPr>
            <p:cNvPr id="2" name="Rectangle 1">
              <a:extLst>
                <a:ext uri="{FF2B5EF4-FFF2-40B4-BE49-F238E27FC236}">
                  <a16:creationId xmlns:a16="http://schemas.microsoft.com/office/drawing/2014/main" id="{3C43F360-68DD-46C5-A71F-AD83617290AD}"/>
                </a:ext>
              </a:extLst>
            </p:cNvPr>
            <p:cNvSpPr/>
            <p:nvPr/>
          </p:nvSpPr>
          <p:spPr bwMode="auto">
            <a:xfrm>
              <a:off x="4494414" y="3330634"/>
              <a:ext cx="2044930" cy="6848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6DC2CBB-6E50-4B8E-8785-9BC02576BA44}"/>
                </a:ext>
              </a:extLst>
            </p:cNvPr>
            <p:cNvSpPr/>
            <p:nvPr/>
          </p:nvSpPr>
          <p:spPr bwMode="auto">
            <a:xfrm>
              <a:off x="4494414" y="3812168"/>
              <a:ext cx="3181004" cy="6848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6E9C388-4E24-46D3-93EB-F72998CF7EFF}"/>
                </a:ext>
              </a:extLst>
            </p:cNvPr>
            <p:cNvSpPr/>
            <p:nvPr/>
          </p:nvSpPr>
          <p:spPr bwMode="auto">
            <a:xfrm>
              <a:off x="4494414" y="3921236"/>
              <a:ext cx="1657003"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A1E05D7-C6DC-48C5-AB7E-88184F5BBCB7}"/>
                </a:ext>
              </a:extLst>
            </p:cNvPr>
            <p:cNvSpPr/>
            <p:nvPr/>
          </p:nvSpPr>
          <p:spPr bwMode="auto">
            <a:xfrm>
              <a:off x="4494414" y="4102809"/>
              <a:ext cx="3480261"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D3EA0E67-E239-4E8E-B697-A3F43CD02712}"/>
                </a:ext>
              </a:extLst>
            </p:cNvPr>
            <p:cNvSpPr/>
            <p:nvPr/>
          </p:nvSpPr>
          <p:spPr bwMode="auto">
            <a:xfrm>
              <a:off x="4494414" y="4219194"/>
              <a:ext cx="3064625"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0B4D361-54BB-4050-92D9-03C982AFC48B}"/>
                </a:ext>
              </a:extLst>
            </p:cNvPr>
            <p:cNvSpPr/>
            <p:nvPr/>
          </p:nvSpPr>
          <p:spPr bwMode="auto">
            <a:xfrm>
              <a:off x="4494414" y="4331917"/>
              <a:ext cx="3297381" cy="707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F3D058F-1979-49E6-A2E8-C90F959896B5}"/>
                </a:ext>
              </a:extLst>
            </p:cNvPr>
            <p:cNvSpPr/>
            <p:nvPr/>
          </p:nvSpPr>
          <p:spPr bwMode="auto">
            <a:xfrm>
              <a:off x="4494414" y="4442759"/>
              <a:ext cx="3424844" cy="7073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aphic 10">
            <a:extLst>
              <a:ext uri="{FF2B5EF4-FFF2-40B4-BE49-F238E27FC236}">
                <a16:creationId xmlns:a16="http://schemas.microsoft.com/office/drawing/2014/main" id="{8B608FEC-79AA-418D-88F9-C49DEBBF4D1B}"/>
              </a:ext>
            </a:extLst>
          </p:cNvPr>
          <p:cNvGrpSpPr/>
          <p:nvPr/>
        </p:nvGrpSpPr>
        <p:grpSpPr>
          <a:xfrm>
            <a:off x="9509258" y="3143140"/>
            <a:ext cx="1169542" cy="1169542"/>
            <a:chOff x="7065736" y="2567941"/>
            <a:chExt cx="1169542" cy="1169542"/>
          </a:xfrm>
        </p:grpSpPr>
        <p:sp>
          <p:nvSpPr>
            <p:cNvPr id="21" name="Freeform: Shape 20">
              <a:extLst>
                <a:ext uri="{FF2B5EF4-FFF2-40B4-BE49-F238E27FC236}">
                  <a16:creationId xmlns:a16="http://schemas.microsoft.com/office/drawing/2014/main" id="{AC7A7E71-04C0-4F19-AD3B-0ED468FE95CC}"/>
                </a:ext>
              </a:extLst>
            </p:cNvPr>
            <p:cNvSpPr/>
            <p:nvPr/>
          </p:nvSpPr>
          <p:spPr>
            <a:xfrm>
              <a:off x="7745487" y="3278880"/>
              <a:ext cx="425288" cy="318966"/>
            </a:xfrm>
            <a:custGeom>
              <a:avLst/>
              <a:gdLst>
                <a:gd name="connsiteX0" fmla="*/ 404378 w 425287"/>
                <a:gd name="connsiteY0" fmla="*/ 26580 h 318965"/>
                <a:gd name="connsiteX1" fmla="*/ 215479 w 425287"/>
                <a:gd name="connsiteY1" fmla="*/ 216188 h 318965"/>
                <a:gd name="connsiteX2" fmla="*/ 102069 w 425287"/>
                <a:gd name="connsiteY2" fmla="*/ 102069 h 318965"/>
                <a:gd name="connsiteX3" fmla="*/ 26580 w 425287"/>
                <a:gd name="connsiteY3" fmla="*/ 177912 h 318965"/>
                <a:gd name="connsiteX4" fmla="*/ 26580 w 425287"/>
                <a:gd name="connsiteY4" fmla="*/ 284589 h 318965"/>
                <a:gd name="connsiteX5" fmla="*/ 102069 w 425287"/>
                <a:gd name="connsiteY5" fmla="*/ 209100 h 318965"/>
                <a:gd name="connsiteX6" fmla="*/ 215479 w 425287"/>
                <a:gd name="connsiteY6" fmla="*/ 322864 h 318965"/>
                <a:gd name="connsiteX7" fmla="*/ 404378 w 425287"/>
                <a:gd name="connsiteY7" fmla="*/ 133611 h 318965"/>
                <a:gd name="connsiteX8" fmla="*/ 404378 w 425287"/>
                <a:gd name="connsiteY8" fmla="*/ 26580 h 3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287" h="318965">
                  <a:moveTo>
                    <a:pt x="404378" y="26580"/>
                  </a:moveTo>
                  <a:lnTo>
                    <a:pt x="215479" y="216188"/>
                  </a:lnTo>
                  <a:lnTo>
                    <a:pt x="102069" y="102069"/>
                  </a:lnTo>
                  <a:lnTo>
                    <a:pt x="26580" y="177912"/>
                  </a:lnTo>
                  <a:lnTo>
                    <a:pt x="26580" y="284589"/>
                  </a:lnTo>
                  <a:lnTo>
                    <a:pt x="102069" y="209100"/>
                  </a:lnTo>
                  <a:lnTo>
                    <a:pt x="215479" y="322864"/>
                  </a:lnTo>
                  <a:lnTo>
                    <a:pt x="404378" y="133611"/>
                  </a:lnTo>
                  <a:lnTo>
                    <a:pt x="404378" y="26580"/>
                  </a:lnTo>
                  <a:close/>
                </a:path>
              </a:pathLst>
            </a:custGeom>
            <a:solidFill>
              <a:srgbClr val="2F2F2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631BF3F-27C8-42DE-B638-DDE0E8B2F686}"/>
                </a:ext>
              </a:extLst>
            </p:cNvPr>
            <p:cNvSpPr/>
            <p:nvPr/>
          </p:nvSpPr>
          <p:spPr>
            <a:xfrm>
              <a:off x="7065736" y="2567941"/>
              <a:ext cx="1169542" cy="1169542"/>
            </a:xfrm>
            <a:custGeom>
              <a:avLst/>
              <a:gdLst>
                <a:gd name="connsiteX0" fmla="*/ 555355 w 1169541"/>
                <a:gd name="connsiteY0" fmla="*/ 1159618 h 1169541"/>
                <a:gd name="connsiteX1" fmla="*/ 630844 w 1169541"/>
                <a:gd name="connsiteY1" fmla="*/ 1159618 h 1169541"/>
                <a:gd name="connsiteX2" fmla="*/ 630844 w 1169541"/>
                <a:gd name="connsiteY2" fmla="*/ 630844 h 1169541"/>
                <a:gd name="connsiteX3" fmla="*/ 1159618 w 1169541"/>
                <a:gd name="connsiteY3" fmla="*/ 630844 h 1169541"/>
                <a:gd name="connsiteX4" fmla="*/ 1159618 w 1169541"/>
                <a:gd name="connsiteY4" fmla="*/ 555355 h 1169541"/>
                <a:gd name="connsiteX5" fmla="*/ 630844 w 1169541"/>
                <a:gd name="connsiteY5" fmla="*/ 555355 h 1169541"/>
                <a:gd name="connsiteX6" fmla="*/ 630844 w 1169541"/>
                <a:gd name="connsiteY6" fmla="*/ 26580 h 1169541"/>
                <a:gd name="connsiteX7" fmla="*/ 555355 w 1169541"/>
                <a:gd name="connsiteY7" fmla="*/ 26580 h 1169541"/>
                <a:gd name="connsiteX8" fmla="*/ 555355 w 1169541"/>
                <a:gd name="connsiteY8" fmla="*/ 555355 h 1169541"/>
                <a:gd name="connsiteX9" fmla="*/ 26580 w 1169541"/>
                <a:gd name="connsiteY9" fmla="*/ 555355 h 1169541"/>
                <a:gd name="connsiteX10" fmla="*/ 26580 w 1169541"/>
                <a:gd name="connsiteY10" fmla="*/ 630844 h 1169541"/>
                <a:gd name="connsiteX11" fmla="*/ 555355 w 1169541"/>
                <a:gd name="connsiteY11" fmla="*/ 630844 h 1169541"/>
                <a:gd name="connsiteX12" fmla="*/ 555355 w 1169541"/>
                <a:gd name="connsiteY12" fmla="*/ 1159618 h 116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9541" h="1169541">
                  <a:moveTo>
                    <a:pt x="555355" y="1159618"/>
                  </a:moveTo>
                  <a:lnTo>
                    <a:pt x="630844" y="1159618"/>
                  </a:lnTo>
                  <a:lnTo>
                    <a:pt x="630844" y="630844"/>
                  </a:lnTo>
                  <a:lnTo>
                    <a:pt x="1159618" y="630844"/>
                  </a:lnTo>
                  <a:lnTo>
                    <a:pt x="1159618" y="555355"/>
                  </a:lnTo>
                  <a:lnTo>
                    <a:pt x="630844" y="555355"/>
                  </a:lnTo>
                  <a:lnTo>
                    <a:pt x="630844" y="26580"/>
                  </a:lnTo>
                  <a:lnTo>
                    <a:pt x="555355" y="26580"/>
                  </a:lnTo>
                  <a:lnTo>
                    <a:pt x="555355" y="555355"/>
                  </a:lnTo>
                  <a:lnTo>
                    <a:pt x="26580" y="555355"/>
                  </a:lnTo>
                  <a:lnTo>
                    <a:pt x="26580" y="630844"/>
                  </a:lnTo>
                  <a:lnTo>
                    <a:pt x="555355" y="630844"/>
                  </a:lnTo>
                  <a:lnTo>
                    <a:pt x="555355" y="1159618"/>
                  </a:lnTo>
                  <a:close/>
                </a:path>
              </a:pathLst>
            </a:custGeom>
            <a:solidFill>
              <a:srgbClr val="C2C2C2"/>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0B7F1DF-7013-4408-B46D-5565CE243075}"/>
                </a:ext>
              </a:extLst>
            </p:cNvPr>
            <p:cNvSpPr/>
            <p:nvPr/>
          </p:nvSpPr>
          <p:spPr>
            <a:xfrm>
              <a:off x="7141224" y="2718918"/>
              <a:ext cx="106322" cy="354407"/>
            </a:xfrm>
            <a:custGeom>
              <a:avLst/>
              <a:gdLst>
                <a:gd name="connsiteX0" fmla="*/ 26580 w 106321"/>
                <a:gd name="connsiteY0" fmla="*/ 26581 h 354406"/>
                <a:gd name="connsiteX1" fmla="*/ 102069 w 106321"/>
                <a:gd name="connsiteY1" fmla="*/ 26581 h 354406"/>
                <a:gd name="connsiteX2" fmla="*/ 102069 w 106321"/>
                <a:gd name="connsiteY2" fmla="*/ 328535 h 354406"/>
                <a:gd name="connsiteX3" fmla="*/ 26580 w 106321"/>
                <a:gd name="connsiteY3" fmla="*/ 328535 h 354406"/>
              </a:gdLst>
              <a:ahLst/>
              <a:cxnLst>
                <a:cxn ang="0">
                  <a:pos x="connsiteX0" y="connsiteY0"/>
                </a:cxn>
                <a:cxn ang="0">
                  <a:pos x="connsiteX1" y="connsiteY1"/>
                </a:cxn>
                <a:cxn ang="0">
                  <a:pos x="connsiteX2" y="connsiteY2"/>
                </a:cxn>
                <a:cxn ang="0">
                  <a:pos x="connsiteX3" y="connsiteY3"/>
                </a:cxn>
              </a:cxnLst>
              <a:rect l="l" t="t" r="r" b="b"/>
              <a:pathLst>
                <a:path w="106321" h="354406">
                  <a:moveTo>
                    <a:pt x="26580" y="26581"/>
                  </a:moveTo>
                  <a:lnTo>
                    <a:pt x="102069" y="26581"/>
                  </a:lnTo>
                  <a:lnTo>
                    <a:pt x="102069" y="328535"/>
                  </a:lnTo>
                  <a:lnTo>
                    <a:pt x="26580" y="328535"/>
                  </a:lnTo>
                  <a:close/>
                </a:path>
              </a:pathLst>
            </a:custGeom>
            <a:solidFill>
              <a:srgbClr val="2F2F2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A897B55-5EED-4706-85A8-23ADF1BEDF0E}"/>
                </a:ext>
              </a:extLst>
            </p:cNvPr>
            <p:cNvSpPr/>
            <p:nvPr/>
          </p:nvSpPr>
          <p:spPr>
            <a:xfrm>
              <a:off x="7745487" y="2794406"/>
              <a:ext cx="248085" cy="106322"/>
            </a:xfrm>
            <a:custGeom>
              <a:avLst/>
              <a:gdLst>
                <a:gd name="connsiteX0" fmla="*/ 26581 w 248084"/>
                <a:gd name="connsiteY0" fmla="*/ 26580 h 106321"/>
                <a:gd name="connsiteX1" fmla="*/ 253046 w 248084"/>
                <a:gd name="connsiteY1" fmla="*/ 26580 h 106321"/>
                <a:gd name="connsiteX2" fmla="*/ 253046 w 248084"/>
                <a:gd name="connsiteY2" fmla="*/ 102069 h 106321"/>
                <a:gd name="connsiteX3" fmla="*/ 26581 w 248084"/>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248084" h="106321">
                  <a:moveTo>
                    <a:pt x="26581" y="26580"/>
                  </a:moveTo>
                  <a:lnTo>
                    <a:pt x="253046" y="26580"/>
                  </a:lnTo>
                  <a:lnTo>
                    <a:pt x="253046" y="102069"/>
                  </a:lnTo>
                  <a:lnTo>
                    <a:pt x="26581" y="102069"/>
                  </a:lnTo>
                  <a:close/>
                </a:path>
              </a:pathLst>
            </a:custGeom>
            <a:solidFill>
              <a:srgbClr val="2F2F2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767BBCF-88F9-4B80-97BB-56732045BA58}"/>
                </a:ext>
              </a:extLst>
            </p:cNvPr>
            <p:cNvSpPr/>
            <p:nvPr/>
          </p:nvSpPr>
          <p:spPr>
            <a:xfrm>
              <a:off x="7443533" y="2643429"/>
              <a:ext cx="106322" cy="425288"/>
            </a:xfrm>
            <a:custGeom>
              <a:avLst/>
              <a:gdLst>
                <a:gd name="connsiteX0" fmla="*/ 26580 w 106321"/>
                <a:gd name="connsiteY0" fmla="*/ 26580 h 425287"/>
                <a:gd name="connsiteX1" fmla="*/ 102069 w 106321"/>
                <a:gd name="connsiteY1" fmla="*/ 26580 h 425287"/>
                <a:gd name="connsiteX2" fmla="*/ 102069 w 106321"/>
                <a:gd name="connsiteY2" fmla="*/ 404378 h 425287"/>
                <a:gd name="connsiteX3" fmla="*/ 26580 w 106321"/>
                <a:gd name="connsiteY3" fmla="*/ 404378 h 425287"/>
              </a:gdLst>
              <a:ahLst/>
              <a:cxnLst>
                <a:cxn ang="0">
                  <a:pos x="connsiteX0" y="connsiteY0"/>
                </a:cxn>
                <a:cxn ang="0">
                  <a:pos x="connsiteX1" y="connsiteY1"/>
                </a:cxn>
                <a:cxn ang="0">
                  <a:pos x="connsiteX2" y="connsiteY2"/>
                </a:cxn>
                <a:cxn ang="0">
                  <a:pos x="connsiteX3" y="connsiteY3"/>
                </a:cxn>
              </a:cxnLst>
              <a:rect l="l" t="t" r="r" b="b"/>
              <a:pathLst>
                <a:path w="106321" h="425287">
                  <a:moveTo>
                    <a:pt x="26580" y="26580"/>
                  </a:moveTo>
                  <a:lnTo>
                    <a:pt x="102069" y="26580"/>
                  </a:lnTo>
                  <a:lnTo>
                    <a:pt x="102069" y="404378"/>
                  </a:lnTo>
                  <a:lnTo>
                    <a:pt x="26580" y="404378"/>
                  </a:ln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35C1101-3F6C-4C7D-85D1-D5FEDC1B84EE}"/>
                </a:ext>
              </a:extLst>
            </p:cNvPr>
            <p:cNvSpPr/>
            <p:nvPr/>
          </p:nvSpPr>
          <p:spPr>
            <a:xfrm>
              <a:off x="7292201" y="2794406"/>
              <a:ext cx="106322" cy="248085"/>
            </a:xfrm>
            <a:custGeom>
              <a:avLst/>
              <a:gdLst>
                <a:gd name="connsiteX0" fmla="*/ 26580 w 106321"/>
                <a:gd name="connsiteY0" fmla="*/ 26580 h 248084"/>
                <a:gd name="connsiteX1" fmla="*/ 102069 w 106321"/>
                <a:gd name="connsiteY1" fmla="*/ 26580 h 248084"/>
                <a:gd name="connsiteX2" fmla="*/ 102069 w 106321"/>
                <a:gd name="connsiteY2" fmla="*/ 253046 h 248084"/>
                <a:gd name="connsiteX3" fmla="*/ 26580 w 106321"/>
                <a:gd name="connsiteY3" fmla="*/ 253046 h 248084"/>
              </a:gdLst>
              <a:ahLst/>
              <a:cxnLst>
                <a:cxn ang="0">
                  <a:pos x="connsiteX0" y="connsiteY0"/>
                </a:cxn>
                <a:cxn ang="0">
                  <a:pos x="connsiteX1" y="connsiteY1"/>
                </a:cxn>
                <a:cxn ang="0">
                  <a:pos x="connsiteX2" y="connsiteY2"/>
                </a:cxn>
                <a:cxn ang="0">
                  <a:pos x="connsiteX3" y="connsiteY3"/>
                </a:cxn>
              </a:cxnLst>
              <a:rect l="l" t="t" r="r" b="b"/>
              <a:pathLst>
                <a:path w="106321" h="248084">
                  <a:moveTo>
                    <a:pt x="26580" y="26580"/>
                  </a:moveTo>
                  <a:lnTo>
                    <a:pt x="102069" y="26580"/>
                  </a:lnTo>
                  <a:lnTo>
                    <a:pt x="102069" y="253046"/>
                  </a:lnTo>
                  <a:lnTo>
                    <a:pt x="26580" y="253046"/>
                  </a:lnTo>
                  <a:close/>
                </a:path>
              </a:pathLst>
            </a:custGeom>
            <a:solidFill>
              <a:srgbClr val="2F2F2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5987053-B30A-44FA-985C-A0D0A791CCE5}"/>
                </a:ext>
              </a:extLst>
            </p:cNvPr>
            <p:cNvSpPr/>
            <p:nvPr/>
          </p:nvSpPr>
          <p:spPr>
            <a:xfrm>
              <a:off x="7141221" y="3323178"/>
              <a:ext cx="354407" cy="354407"/>
            </a:xfrm>
            <a:custGeom>
              <a:avLst/>
              <a:gdLst>
                <a:gd name="connsiteX0" fmla="*/ 119084 w 354406"/>
                <a:gd name="connsiteY0" fmla="*/ 38279 h 354406"/>
                <a:gd name="connsiteX1" fmla="*/ 38279 w 354406"/>
                <a:gd name="connsiteY1" fmla="*/ 119083 h 354406"/>
                <a:gd name="connsiteX2" fmla="*/ 26584 w 354406"/>
                <a:gd name="connsiteY2" fmla="*/ 177561 h 354406"/>
                <a:gd name="connsiteX3" fmla="*/ 38279 w 354406"/>
                <a:gd name="connsiteY3" fmla="*/ 236392 h 354406"/>
                <a:gd name="connsiteX4" fmla="*/ 70885 w 354406"/>
                <a:gd name="connsiteY4" fmla="*/ 284591 h 354406"/>
                <a:gd name="connsiteX5" fmla="*/ 119084 w 354406"/>
                <a:gd name="connsiteY5" fmla="*/ 316842 h 354406"/>
                <a:gd name="connsiteX6" fmla="*/ 177561 w 354406"/>
                <a:gd name="connsiteY6" fmla="*/ 328892 h 354406"/>
                <a:gd name="connsiteX7" fmla="*/ 236392 w 354406"/>
                <a:gd name="connsiteY7" fmla="*/ 316842 h 354406"/>
                <a:gd name="connsiteX8" fmla="*/ 328893 w 354406"/>
                <a:gd name="connsiteY8" fmla="*/ 177561 h 354406"/>
                <a:gd name="connsiteX9" fmla="*/ 177561 w 354406"/>
                <a:gd name="connsiteY9" fmla="*/ 177561 h 354406"/>
                <a:gd name="connsiteX10" fmla="*/ 177561 w 354406"/>
                <a:gd name="connsiteY10" fmla="*/ 26583 h 354406"/>
                <a:gd name="connsiteX11" fmla="*/ 119084 w 354406"/>
                <a:gd name="connsiteY11" fmla="*/ 38279 h 35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06" h="354406">
                  <a:moveTo>
                    <a:pt x="119084" y="38279"/>
                  </a:moveTo>
                  <a:cubicBezTo>
                    <a:pt x="82751" y="53805"/>
                    <a:pt x="53807" y="82750"/>
                    <a:pt x="38279" y="119083"/>
                  </a:cubicBezTo>
                  <a:cubicBezTo>
                    <a:pt x="30438" y="137576"/>
                    <a:pt x="26458" y="157476"/>
                    <a:pt x="26584" y="177561"/>
                  </a:cubicBezTo>
                  <a:cubicBezTo>
                    <a:pt x="26450" y="197762"/>
                    <a:pt x="30429" y="217779"/>
                    <a:pt x="38279" y="236392"/>
                  </a:cubicBezTo>
                  <a:cubicBezTo>
                    <a:pt x="46034" y="254357"/>
                    <a:pt x="57095" y="270709"/>
                    <a:pt x="70885" y="284591"/>
                  </a:cubicBezTo>
                  <a:cubicBezTo>
                    <a:pt x="84693" y="298385"/>
                    <a:pt x="101067" y="309340"/>
                    <a:pt x="119084" y="316842"/>
                  </a:cubicBezTo>
                  <a:cubicBezTo>
                    <a:pt x="137500" y="324965"/>
                    <a:pt x="157434" y="329073"/>
                    <a:pt x="177561" y="328892"/>
                  </a:cubicBezTo>
                  <a:cubicBezTo>
                    <a:pt x="197807" y="329123"/>
                    <a:pt x="217868" y="325015"/>
                    <a:pt x="236392" y="316842"/>
                  </a:cubicBezTo>
                  <a:cubicBezTo>
                    <a:pt x="292340" y="293132"/>
                    <a:pt x="328740" y="238324"/>
                    <a:pt x="328893" y="177561"/>
                  </a:cubicBezTo>
                  <a:lnTo>
                    <a:pt x="177561" y="177561"/>
                  </a:lnTo>
                  <a:lnTo>
                    <a:pt x="177561" y="26583"/>
                  </a:lnTo>
                  <a:cubicBezTo>
                    <a:pt x="157475" y="26459"/>
                    <a:pt x="137576" y="30439"/>
                    <a:pt x="119084" y="38279"/>
                  </a:cubicBezTo>
                  <a:close/>
                </a:path>
              </a:pathLst>
            </a:custGeom>
            <a:solidFill>
              <a:srgbClr val="2F2F2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93459EE-E54B-4563-BF48-14E12BF15A3F}"/>
                </a:ext>
              </a:extLst>
            </p:cNvPr>
            <p:cNvSpPr/>
            <p:nvPr/>
          </p:nvSpPr>
          <p:spPr>
            <a:xfrm>
              <a:off x="7367690" y="3247687"/>
              <a:ext cx="177203" cy="177203"/>
            </a:xfrm>
            <a:custGeom>
              <a:avLst/>
              <a:gdLst>
                <a:gd name="connsiteX0" fmla="*/ 165862 w 177203"/>
                <a:gd name="connsiteY0" fmla="*/ 119085 h 177203"/>
                <a:gd name="connsiteX1" fmla="*/ 133611 w 177203"/>
                <a:gd name="connsiteY1" fmla="*/ 70886 h 177203"/>
                <a:gd name="connsiteX2" fmla="*/ 85412 w 177203"/>
                <a:gd name="connsiteY2" fmla="*/ 38281 h 177203"/>
                <a:gd name="connsiteX3" fmla="*/ 26580 w 177203"/>
                <a:gd name="connsiteY3" fmla="*/ 26585 h 177203"/>
                <a:gd name="connsiteX4" fmla="*/ 26580 w 177203"/>
                <a:gd name="connsiteY4" fmla="*/ 177563 h 177203"/>
                <a:gd name="connsiteX5" fmla="*/ 177912 w 177203"/>
                <a:gd name="connsiteY5" fmla="*/ 177563 h 177203"/>
                <a:gd name="connsiteX6" fmla="*/ 165862 w 177203"/>
                <a:gd name="connsiteY6" fmla="*/ 119085 h 17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03" h="177203">
                  <a:moveTo>
                    <a:pt x="165862" y="119085"/>
                  </a:moveTo>
                  <a:cubicBezTo>
                    <a:pt x="158359" y="101067"/>
                    <a:pt x="147405" y="84694"/>
                    <a:pt x="133611" y="70886"/>
                  </a:cubicBezTo>
                  <a:cubicBezTo>
                    <a:pt x="119729" y="57096"/>
                    <a:pt x="103377" y="46035"/>
                    <a:pt x="85412" y="38281"/>
                  </a:cubicBezTo>
                  <a:cubicBezTo>
                    <a:pt x="66807" y="30402"/>
                    <a:pt x="46784" y="26422"/>
                    <a:pt x="26580" y="26585"/>
                  </a:cubicBezTo>
                  <a:lnTo>
                    <a:pt x="26580" y="177563"/>
                  </a:lnTo>
                  <a:lnTo>
                    <a:pt x="177912" y="177563"/>
                  </a:lnTo>
                  <a:cubicBezTo>
                    <a:pt x="178093" y="157436"/>
                    <a:pt x="173985" y="137500"/>
                    <a:pt x="165862" y="119085"/>
                  </a:cubicBezTo>
                  <a:close/>
                </a:path>
              </a:pathLst>
            </a:custGeom>
            <a:solidFill>
              <a:schemeClr val="accent1"/>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6D4ED81-D139-45D4-BB51-2AC1D664117F}"/>
                </a:ext>
              </a:extLst>
            </p:cNvPr>
            <p:cNvSpPr/>
            <p:nvPr/>
          </p:nvSpPr>
          <p:spPr>
            <a:xfrm>
              <a:off x="7745487" y="2643429"/>
              <a:ext cx="354407" cy="106322"/>
            </a:xfrm>
            <a:custGeom>
              <a:avLst/>
              <a:gdLst>
                <a:gd name="connsiteX0" fmla="*/ 26581 w 354406"/>
                <a:gd name="connsiteY0" fmla="*/ 26580 h 106321"/>
                <a:gd name="connsiteX1" fmla="*/ 328535 w 354406"/>
                <a:gd name="connsiteY1" fmla="*/ 26580 h 106321"/>
                <a:gd name="connsiteX2" fmla="*/ 328535 w 354406"/>
                <a:gd name="connsiteY2" fmla="*/ 102069 h 106321"/>
                <a:gd name="connsiteX3" fmla="*/ 26581 w 354406"/>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354406" h="106321">
                  <a:moveTo>
                    <a:pt x="26581" y="26580"/>
                  </a:moveTo>
                  <a:lnTo>
                    <a:pt x="328535" y="26580"/>
                  </a:lnTo>
                  <a:lnTo>
                    <a:pt x="328535" y="102069"/>
                  </a:lnTo>
                  <a:lnTo>
                    <a:pt x="26581" y="102069"/>
                  </a:lnTo>
                  <a:close/>
                </a:path>
              </a:pathLst>
            </a:custGeom>
            <a:solidFill>
              <a:srgbClr val="2F2F2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E8A046C-9870-45A2-BBC7-AB97CC700EE7}"/>
                </a:ext>
              </a:extLst>
            </p:cNvPr>
            <p:cNvSpPr/>
            <p:nvPr/>
          </p:nvSpPr>
          <p:spPr>
            <a:xfrm>
              <a:off x="7745487" y="2945738"/>
              <a:ext cx="425288" cy="106322"/>
            </a:xfrm>
            <a:custGeom>
              <a:avLst/>
              <a:gdLst>
                <a:gd name="connsiteX0" fmla="*/ 26581 w 425287"/>
                <a:gd name="connsiteY0" fmla="*/ 26580 h 106321"/>
                <a:gd name="connsiteX1" fmla="*/ 404378 w 425287"/>
                <a:gd name="connsiteY1" fmla="*/ 26580 h 106321"/>
                <a:gd name="connsiteX2" fmla="*/ 404378 w 425287"/>
                <a:gd name="connsiteY2" fmla="*/ 102069 h 106321"/>
                <a:gd name="connsiteX3" fmla="*/ 26581 w 425287"/>
                <a:gd name="connsiteY3" fmla="*/ 102069 h 106321"/>
              </a:gdLst>
              <a:ahLst/>
              <a:cxnLst>
                <a:cxn ang="0">
                  <a:pos x="connsiteX0" y="connsiteY0"/>
                </a:cxn>
                <a:cxn ang="0">
                  <a:pos x="connsiteX1" y="connsiteY1"/>
                </a:cxn>
                <a:cxn ang="0">
                  <a:pos x="connsiteX2" y="connsiteY2"/>
                </a:cxn>
                <a:cxn ang="0">
                  <a:pos x="connsiteX3" y="connsiteY3"/>
                </a:cxn>
              </a:cxnLst>
              <a:rect l="l" t="t" r="r" b="b"/>
              <a:pathLst>
                <a:path w="425287" h="106321">
                  <a:moveTo>
                    <a:pt x="26581" y="26580"/>
                  </a:moveTo>
                  <a:lnTo>
                    <a:pt x="404378" y="26580"/>
                  </a:lnTo>
                  <a:lnTo>
                    <a:pt x="404378" y="102069"/>
                  </a:lnTo>
                  <a:lnTo>
                    <a:pt x="26581" y="102069"/>
                  </a:lnTo>
                  <a:close/>
                </a:path>
              </a:pathLst>
            </a:custGeom>
            <a:solidFill>
              <a:srgbClr val="2F2F2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31410862"/>
      </p:ext>
    </p:extLst>
  </p:cSld>
  <p:clrMapOvr>
    <a:masterClrMapping/>
  </p:clrMapOvr>
  <p:transition>
    <p:fade/>
  </p:transition>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Microsoft_365_Powerpoint_template (1)</Template>
  <TotalTime>0</TotalTime>
  <Words>1233</Words>
  <Application>Microsoft Office PowerPoint</Application>
  <PresentationFormat>Custom</PresentationFormat>
  <Paragraphs>126</Paragraphs>
  <Slides>17</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Segoe UI</vt:lpstr>
      <vt:lpstr>Segoe UI Semibold</vt:lpstr>
      <vt:lpstr>Wingdings</vt:lpstr>
      <vt:lpstr>Microsoft 365 PPT Template - 2018</vt:lpstr>
      <vt:lpstr>1_Microsoft 365 PPT Template - 2018</vt:lpstr>
      <vt:lpstr>Microsoft 365 Freelance Toolkit Tools, templates, and best practices to launch and scale an enterprise freelance program</vt:lpstr>
      <vt:lpstr>Overview</vt:lpstr>
      <vt:lpstr>The future of work is now</vt:lpstr>
      <vt:lpstr>Enterprises are embracing flexible talent</vt:lpstr>
      <vt:lpstr>Challenges for enterprises</vt:lpstr>
      <vt:lpstr>Microsoft 365 Freelance Toolkit</vt:lpstr>
      <vt:lpstr>Internal communication</vt:lpstr>
      <vt:lpstr>Team-wide collaboration</vt:lpstr>
      <vt:lpstr>Data analytics</vt:lpstr>
      <vt:lpstr>Workflow automation</vt:lpstr>
      <vt:lpstr>Our journey</vt:lpstr>
      <vt:lpstr>What we learned</vt:lpstr>
      <vt:lpstr>Next steps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Freelance Toolkit Tools, templates, and best practices to launch and scale an enterprise freelance program</dc:title>
  <dc:creator/>
  <dc:description/>
  <cp:revision>1</cp:revision>
  <dcterms:created xsi:type="dcterms:W3CDTF">2018-11-09T20:58:49Z</dcterms:created>
  <dcterms:modified xsi:type="dcterms:W3CDTF">2018-11-09T21:00:17Z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Sensitivity">
    <vt:lpwstr>General</vt:lpwstr>
  </property>
  <property fmtid="{D5CDD505-2E9C-101B-9397-08002B2CF9AE}" pid="4" name="MSIP_Label_f42aa342-8706-4288-bd11-ebb85995028c_SetDate">
    <vt:lpwstr>2017-12-15T19:02:32.0807259Z</vt:lpwstr>
  </property>
  <property fmtid="{D5CDD505-2E9C-101B-9397-08002B2CF9AE}" pid="5" name="MSIP_Label_f42aa342-8706-4288-bd11-ebb85995028c_Application">
    <vt:lpwstr>Microsoft Azure Information Protection</vt:lpwstr>
  </property>
  <property fmtid="{D5CDD505-2E9C-101B-9397-08002B2CF9AE}" pid="6" name="MSIP_Label_f42aa342-8706-4288-bd11-ebb85995028c_Name">
    <vt:lpwstr>General</vt:lpwstr>
  </property>
  <property fmtid="{D5CDD505-2E9C-101B-9397-08002B2CF9AE}" pid="7" name="MSIP_Label_f42aa342-8706-4288-bd11-ebb85995028c_SiteId">
    <vt:lpwstr>72f988bf-86f1-41af-91ab-2d7cd011db47</vt:lpwstr>
  </property>
  <property fmtid="{D5CDD505-2E9C-101B-9397-08002B2CF9AE}" pid="8" name="ContentTypeId">
    <vt:lpwstr>0x010100B0B73763DAB6CC4F9BD6CB9E22B831B1</vt:lpwstr>
  </property>
  <property fmtid="{D5CDD505-2E9C-101B-9397-08002B2CF9AE}" pid="9" name="MSIP_Label_f42aa342-8706-4288-bd11-ebb85995028c_Owner">
    <vt:lpwstr>v-ellars@microsoft.com</vt:lpwstr>
  </property>
  <property fmtid="{D5CDD505-2E9C-101B-9397-08002B2CF9AE}" pid="10" name="MSIP_Label_f42aa342-8706-4288-bd11-ebb85995028c_Extended_MSFT_Method">
    <vt:lpwstr>Automatic</vt:lpwstr>
  </property>
</Properties>
</file>